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78"/>
  </p:notesMasterIdLst>
  <p:handoutMasterIdLst>
    <p:handoutMasterId r:id="rId79"/>
  </p:handoutMasterIdLst>
  <p:sldIdLst>
    <p:sldId id="565" r:id="rId3"/>
    <p:sldId id="719" r:id="rId4"/>
    <p:sldId id="721" r:id="rId5"/>
    <p:sldId id="718" r:id="rId6"/>
    <p:sldId id="720" r:id="rId7"/>
    <p:sldId id="723" r:id="rId8"/>
    <p:sldId id="711" r:id="rId9"/>
    <p:sldId id="725" r:id="rId10"/>
    <p:sldId id="729" r:id="rId11"/>
    <p:sldId id="726" r:id="rId12"/>
    <p:sldId id="727" r:id="rId13"/>
    <p:sldId id="728" r:id="rId14"/>
    <p:sldId id="724" r:id="rId15"/>
    <p:sldId id="722" r:id="rId16"/>
    <p:sldId id="701" r:id="rId17"/>
    <p:sldId id="731" r:id="rId18"/>
    <p:sldId id="730" r:id="rId19"/>
    <p:sldId id="702" r:id="rId20"/>
    <p:sldId id="733" r:id="rId21"/>
    <p:sldId id="703" r:id="rId22"/>
    <p:sldId id="734" r:id="rId23"/>
    <p:sldId id="735" r:id="rId24"/>
    <p:sldId id="705" r:id="rId25"/>
    <p:sldId id="834" r:id="rId26"/>
    <p:sldId id="752" r:id="rId27"/>
    <p:sldId id="835" r:id="rId28"/>
    <p:sldId id="713" r:id="rId29"/>
    <p:sldId id="738" r:id="rId30"/>
    <p:sldId id="715" r:id="rId31"/>
    <p:sldId id="836" r:id="rId32"/>
    <p:sldId id="710" r:id="rId33"/>
    <p:sldId id="739" r:id="rId34"/>
    <p:sldId id="757" r:id="rId35"/>
    <p:sldId id="837" r:id="rId36"/>
    <p:sldId id="838" r:id="rId37"/>
    <p:sldId id="758" r:id="rId38"/>
    <p:sldId id="839" r:id="rId39"/>
    <p:sldId id="753" r:id="rId40"/>
    <p:sldId id="755" r:id="rId41"/>
    <p:sldId id="754" r:id="rId42"/>
    <p:sldId id="756" r:id="rId43"/>
    <p:sldId id="740" r:id="rId44"/>
    <p:sldId id="741" r:id="rId45"/>
    <p:sldId id="742" r:id="rId46"/>
    <p:sldId id="743" r:id="rId47"/>
    <p:sldId id="744" r:id="rId48"/>
    <p:sldId id="840" r:id="rId49"/>
    <p:sldId id="841" r:id="rId50"/>
    <p:sldId id="842" r:id="rId51"/>
    <p:sldId id="843" r:id="rId52"/>
    <p:sldId id="844" r:id="rId53"/>
    <p:sldId id="846" r:id="rId54"/>
    <p:sldId id="845" r:id="rId55"/>
    <p:sldId id="745" r:id="rId56"/>
    <p:sldId id="746" r:id="rId57"/>
    <p:sldId id="747" r:id="rId58"/>
    <p:sldId id="770" r:id="rId59"/>
    <p:sldId id="748" r:id="rId60"/>
    <p:sldId id="750" r:id="rId61"/>
    <p:sldId id="751" r:id="rId62"/>
    <p:sldId id="645" r:id="rId63"/>
    <p:sldId id="633" r:id="rId64"/>
    <p:sldId id="759" r:id="rId65"/>
    <p:sldId id="760" r:id="rId66"/>
    <p:sldId id="763" r:id="rId67"/>
    <p:sldId id="764" r:id="rId68"/>
    <p:sldId id="766" r:id="rId69"/>
    <p:sldId id="767" r:id="rId70"/>
    <p:sldId id="765" r:id="rId71"/>
    <p:sldId id="771" r:id="rId72"/>
    <p:sldId id="772" r:id="rId73"/>
    <p:sldId id="769" r:id="rId74"/>
    <p:sldId id="773" r:id="rId75"/>
    <p:sldId id="833" r:id="rId76"/>
    <p:sldId id="768" r:id="rId77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374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527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98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5188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3192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465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2123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78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912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017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8637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446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716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18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440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693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>
            <a:lvl1pPr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1265238"/>
          </a:xfrm>
        </p:spPr>
        <p:txBody>
          <a:bodyPr>
            <a:normAutofit/>
          </a:bodyPr>
          <a:lstStyle>
            <a:lvl1pPr algn="ctr">
              <a:defRPr sz="5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zure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acupun.site/lecture/sql/example/sql/firstdb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acupun.site/lecture/sql/example/sql/firstdb.zip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836712"/>
            <a:ext cx="8136535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雲端平台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93995" y="5013176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244916" cy="309634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如果是免費版，還沒有訂閱帳號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要先去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訂閱區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先建立一個訂閱帳號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38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151BE3F-C1F5-4BA8-9C13-C6876304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84C74D-7BE3-49B0-A138-FE0230FE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13393E-A693-45C7-A66F-8598E289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0" y="24618"/>
            <a:ext cx="8200000" cy="44952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98F2089-1A1C-4189-90EA-D57E95F4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67" y="4154294"/>
            <a:ext cx="7333333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A4B8296-7689-4A6A-A3EF-84D82D65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4654A01-B2C6-48F3-A755-A34736BC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9218"/>
            <a:ext cx="8718258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微軟是按照這個訂閱的權限來收費的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75EF27-C39D-44C7-8B31-CD8F5145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18872" cy="49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0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BCA41AD-F339-4FAC-B28E-3E81E359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244409C-C189-437A-B073-C1B3B52C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138FC8-2FC2-4992-A4C8-2AFDB2FB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8" y="1456011"/>
            <a:ext cx="9241978" cy="46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伺服器名稱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TW" sz="3600" b="1" dirty="0">
                <a:effectLst/>
              </a:rPr>
              <a:t>database </a:t>
            </a:r>
            <a:r>
              <a:rPr lang="zh-TW" altLang="en-US" sz="3600" b="1" dirty="0">
                <a:effectLst/>
              </a:rPr>
              <a:t>的伺服器名稱</a:t>
            </a:r>
            <a:endParaRPr lang="en-US" altLang="zh-TW" sz="3600" b="1" dirty="0">
              <a:effectLst/>
            </a:endParaRPr>
          </a:p>
          <a:p>
            <a:pPr lvl="1" fontAlgn="base"/>
            <a:r>
              <a:rPr lang="zh-TW" altLang="en-US" sz="3200" b="1" dirty="0">
                <a:effectLst/>
              </a:rPr>
              <a:t>會是之後連線的 </a:t>
            </a:r>
            <a:r>
              <a:rPr lang="en-US" altLang="zh-TW" sz="3200" b="1" dirty="0">
                <a:effectLst/>
              </a:rPr>
              <a:t>domain </a:t>
            </a:r>
            <a:r>
              <a:rPr lang="zh-TW" altLang="en-US" sz="3200" b="1" dirty="0">
                <a:effectLst/>
              </a:rPr>
              <a:t>一部分</a:t>
            </a:r>
            <a:endParaRPr lang="en-US" altLang="zh-TW" sz="3200" b="1" dirty="0">
              <a:effectLst/>
            </a:endParaRPr>
          </a:p>
          <a:p>
            <a:pPr lvl="1" fontAlgn="base"/>
            <a:r>
              <a:rPr lang="zh-CN" altLang="en-US" sz="3200" b="1" dirty="0">
                <a:effectLst/>
              </a:rPr>
              <a:t>例如：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john-mysql0605</a:t>
            </a:r>
          </a:p>
          <a:p>
            <a:pPr lvl="1" fontAlgn="base"/>
            <a:r>
              <a:rPr lang="zh-CN" altLang="en-US" sz="3200" b="1" dirty="0">
                <a:effectLst/>
              </a:rPr>
              <a:t>不可與別人使用過的伺服器名稱同名</a:t>
            </a:r>
            <a:endParaRPr lang="zh-TW" altLang="en-US" sz="3200" b="1" dirty="0">
              <a:effectLst/>
            </a:endParaRPr>
          </a:p>
          <a:p>
            <a:r>
              <a:rPr lang="zh-CN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區域</a:t>
            </a:r>
            <a:r>
              <a:rPr lang="en-US" altLang="zh-CN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Region)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：是指你的資源所在的地區，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如果要離台灣近的話可以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East Asia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這個的機房在香港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版本</a:t>
            </a:r>
            <a:r>
              <a:rPr lang="zh-TW" altLang="en-US" sz="3600" b="1" dirty="0">
                <a:effectLst/>
              </a:rPr>
              <a:t>：</a:t>
            </a:r>
            <a:r>
              <a:rPr lang="en-US" altLang="zh-TW" sz="3600" b="1" dirty="0">
                <a:effectLst/>
              </a:rPr>
              <a:t>MySQL </a:t>
            </a:r>
            <a:r>
              <a:rPr lang="zh-TW" altLang="en-US" sz="3600" b="1" dirty="0">
                <a:effectLst/>
              </a:rPr>
              <a:t>的版本</a:t>
            </a:r>
            <a:r>
              <a:rPr lang="zh-CN" altLang="en-US" sz="3600" b="1" dirty="0">
                <a:effectLst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effectLst/>
              </a:rPr>
              <a:t>最新版</a:t>
            </a:r>
            <a:r>
              <a:rPr lang="en-US" altLang="zh-CN" sz="3600" b="1" dirty="0">
                <a:solidFill>
                  <a:srgbClr val="C00000"/>
                </a:solidFill>
                <a:effectLst/>
              </a:rPr>
              <a:t>8.0</a:t>
            </a:r>
            <a:endParaRPr lang="zh-TW" altLang="en-US" sz="3600" b="1" dirty="0">
              <a:solidFill>
                <a:srgbClr val="C00000"/>
              </a:solidFill>
              <a:effectLst/>
            </a:endParaRPr>
          </a:p>
          <a:p>
            <a:pPr fontAlgn="base"/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計算 </a:t>
            </a:r>
            <a:r>
              <a:rPr lang="en-US" altLang="zh-TW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+ </a:t>
            </a:r>
            <a:r>
              <a:rPr lang="zh-TW" altLang="en-US" sz="36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儲存體</a:t>
            </a:r>
            <a:r>
              <a:rPr lang="zh-TW" altLang="en-US" sz="3600" b="1" dirty="0">
                <a:effectLst/>
              </a:rPr>
              <a:t>：設定機器的規格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141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6EB3276-2DB3-4196-A715-5047CF640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1398CBA-33B1-4C74-AC5F-E8121DC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5AB679-9DD4-4DB2-94C0-6162D71E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" y="1417638"/>
            <a:ext cx="9144000" cy="5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24936" cy="410445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設定驗證方法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自訂登入的資料庫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管理帳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戶密碼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49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管理使用者名稱</a:t>
            </a:r>
            <a:r>
              <a:rPr lang="zh-TW" altLang="en-US" sz="3200" b="1" dirty="0">
                <a:effectLst/>
              </a:rPr>
              <a:t>：設定最大權限的管理員帳號</a:t>
            </a:r>
            <a:endParaRPr lang="en-US" altLang="zh-TW" sz="3200" b="1" dirty="0">
              <a:effectLst/>
            </a:endParaRPr>
          </a:p>
          <a:p>
            <a:pPr lvl="1" fontAlgn="base"/>
            <a:r>
              <a:rPr lang="en-US" altLang="zh-TW" sz="2800" b="1" dirty="0">
                <a:effectLst/>
              </a:rPr>
              <a:t>azure </a:t>
            </a:r>
            <a:r>
              <a:rPr lang="zh-TW" altLang="en-US" sz="2800" b="1" dirty="0">
                <a:effectLst/>
              </a:rPr>
              <a:t>限制管理員帳號名稱不可以是以下任何一個： ‘</a:t>
            </a:r>
            <a:r>
              <a:rPr lang="en-US" altLang="zh-TW" sz="2800" b="1" dirty="0" err="1">
                <a:effectLst/>
              </a:rPr>
              <a:t>azure_superuser</a:t>
            </a:r>
            <a:r>
              <a:rPr lang="en-US" altLang="zh-TW" sz="2800" b="1" dirty="0">
                <a:effectLst/>
              </a:rPr>
              <a:t>’</a:t>
            </a:r>
            <a:r>
              <a:rPr lang="zh-TW" altLang="en-US" sz="2800" b="1" dirty="0">
                <a:effectLst/>
              </a:rPr>
              <a:t>、‘</a:t>
            </a:r>
            <a:r>
              <a:rPr lang="en-US" altLang="zh-TW" sz="2800" b="1" dirty="0">
                <a:effectLst/>
              </a:rPr>
              <a:t>admin’</a:t>
            </a:r>
            <a:r>
              <a:rPr lang="zh-TW" altLang="en-US" sz="2800" b="1" dirty="0">
                <a:effectLst/>
              </a:rPr>
              <a:t>、‘</a:t>
            </a:r>
            <a:r>
              <a:rPr lang="en-US" altLang="zh-TW" sz="2800" b="1" dirty="0">
                <a:effectLst/>
              </a:rPr>
              <a:t>administrator’</a:t>
            </a:r>
            <a:r>
              <a:rPr lang="zh-TW" altLang="en-US" sz="2800" b="1" dirty="0">
                <a:effectLst/>
              </a:rPr>
              <a:t>、‘</a:t>
            </a:r>
            <a:r>
              <a:rPr lang="en-US" altLang="zh-TW" sz="2800" b="1" dirty="0">
                <a:effectLst/>
              </a:rPr>
              <a:t>root’</a:t>
            </a:r>
            <a:r>
              <a:rPr lang="zh-TW" altLang="en-US" sz="2800" b="1" dirty="0">
                <a:effectLst/>
              </a:rPr>
              <a:t>、‘</a:t>
            </a:r>
            <a:r>
              <a:rPr lang="en-US" altLang="zh-TW" sz="2800" b="1" dirty="0">
                <a:effectLst/>
              </a:rPr>
              <a:t>guest’ </a:t>
            </a:r>
            <a:r>
              <a:rPr lang="zh-TW" altLang="en-US" sz="2800" b="1" dirty="0">
                <a:effectLst/>
              </a:rPr>
              <a:t>或 ‘</a:t>
            </a:r>
            <a:r>
              <a:rPr lang="en-US" altLang="zh-TW" sz="2800" b="1" dirty="0">
                <a:effectLst/>
              </a:rPr>
              <a:t>public’</a:t>
            </a:r>
            <a:r>
              <a:rPr lang="zh-TW" altLang="en-US" sz="2800" b="1" dirty="0">
                <a:effectLst/>
              </a:rPr>
              <a:t>。</a:t>
            </a:r>
          </a:p>
          <a:p>
            <a:pPr fontAlgn="base"/>
            <a:r>
              <a:rPr lang="zh-TW" altLang="en-US" sz="32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密碼與確認密碼</a:t>
            </a:r>
            <a:r>
              <a:rPr lang="zh-TW" altLang="en-US" sz="3200" b="1" dirty="0">
                <a:effectLst/>
              </a:rPr>
              <a:t>：管理員帳號的密碼</a:t>
            </a:r>
            <a:endParaRPr lang="en-US" altLang="zh-TW" sz="3200" b="1" dirty="0">
              <a:effectLst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密碼的長度必須為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至少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個字元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，最多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128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個字元。</a:t>
            </a: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您的密碼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必須包含下列三個類別的字元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英文大寫字母、英文小寫字母、數字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(0-9)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和非英數字元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(!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$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%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您的密碼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不能包含全部或部份登入名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稱。部份登入名稱定義為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以上連續英數字元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自訂登入的資料庫</a:t>
            </a:r>
            <a:b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管理帳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戶密碼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92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2EFC63-0C6A-4CCE-BA5F-1A5687AF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7CB161E-4CB3-46D6-AF22-66807A45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B1901E-1FD2-4E83-AB7D-A4EB5E82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" y="332656"/>
            <a:ext cx="915433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資料來源</a:t>
            </a:r>
            <a:r>
              <a:rPr lang="zh-TW" altLang="en-US" sz="4000" b="1" dirty="0">
                <a:effectLst/>
              </a:rPr>
              <a:t>：</a:t>
            </a:r>
            <a:endParaRPr lang="en-US" altLang="zh-TW" sz="4000" b="1" dirty="0">
              <a:effectLst/>
            </a:endParaRPr>
          </a:p>
          <a:p>
            <a:pPr lvl="1" fontAlgn="base"/>
            <a:r>
              <a:rPr lang="en-US" altLang="zh-TW" sz="3600" b="1" dirty="0">
                <a:effectLst/>
              </a:rPr>
              <a:t>[</a:t>
            </a:r>
            <a:r>
              <a:rPr lang="zh-TW" altLang="en-US" sz="3600" b="1" dirty="0">
                <a:effectLst/>
              </a:rPr>
              <a:t>無</a:t>
            </a:r>
            <a:r>
              <a:rPr lang="en-US" altLang="zh-TW" sz="3600" b="1" dirty="0">
                <a:effectLst/>
              </a:rPr>
              <a:t>] </a:t>
            </a:r>
            <a:r>
              <a:rPr lang="zh-TW" altLang="en-US" sz="3600" b="1" dirty="0">
                <a:effectLst/>
              </a:rPr>
              <a:t>表示建立空白的資料庫，</a:t>
            </a:r>
            <a:endParaRPr lang="en-US" altLang="zh-TW" sz="3600" b="1" dirty="0">
              <a:effectLst/>
            </a:endParaRPr>
          </a:p>
          <a:p>
            <a:pPr lvl="1" fontAlgn="base"/>
            <a:r>
              <a:rPr lang="en-US" altLang="zh-TW" sz="3600" b="1" dirty="0">
                <a:effectLst/>
              </a:rPr>
              <a:t>[</a:t>
            </a:r>
            <a:r>
              <a:rPr lang="zh-TW" altLang="en-US" sz="3600" b="1" dirty="0">
                <a:effectLst/>
              </a:rPr>
              <a:t>備份</a:t>
            </a:r>
            <a:r>
              <a:rPr lang="en-US" altLang="zh-TW" sz="3600" b="1" dirty="0">
                <a:effectLst/>
              </a:rPr>
              <a:t>] </a:t>
            </a:r>
            <a:r>
              <a:rPr lang="zh-TW" altLang="en-US" sz="3600" b="1" dirty="0">
                <a:effectLst/>
              </a:rPr>
              <a:t>則是能從備份檔案中把資料庫還原回來</a:t>
            </a:r>
          </a:p>
          <a:p>
            <a:pPr fontAlgn="base"/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管理使用者名稱</a:t>
            </a:r>
            <a:r>
              <a:rPr lang="zh-TW" altLang="en-US" sz="4000" b="1" dirty="0">
                <a:effectLst/>
              </a:rPr>
              <a:t>：設定最大權限的管理員帳號，</a:t>
            </a:r>
            <a:endParaRPr lang="en-US" altLang="zh-TW" sz="4000" b="1" dirty="0">
              <a:effectLst/>
            </a:endParaRPr>
          </a:p>
          <a:p>
            <a:pPr lvl="1" fontAlgn="base"/>
            <a:r>
              <a:rPr lang="en-US" altLang="zh-TW" sz="3600" b="1" dirty="0">
                <a:effectLst/>
              </a:rPr>
              <a:t>azure </a:t>
            </a:r>
            <a:r>
              <a:rPr lang="zh-TW" altLang="en-US" sz="3600" b="1" dirty="0">
                <a:effectLst/>
              </a:rPr>
              <a:t>限制管理員帳號名稱不可以是以下任何一個： ‘</a:t>
            </a:r>
            <a:r>
              <a:rPr lang="en-US" altLang="zh-TW" sz="3600" b="1" dirty="0" err="1">
                <a:effectLst/>
              </a:rPr>
              <a:t>azure_superuser</a:t>
            </a:r>
            <a:r>
              <a:rPr lang="en-US" altLang="zh-TW" sz="3600" b="1" dirty="0">
                <a:effectLst/>
              </a:rPr>
              <a:t>’</a:t>
            </a:r>
            <a:r>
              <a:rPr lang="zh-TW" altLang="en-US" sz="3600" b="1" dirty="0">
                <a:effectLst/>
              </a:rPr>
              <a:t>、‘</a:t>
            </a:r>
            <a:r>
              <a:rPr lang="en-US" altLang="zh-TW" sz="3600" b="1" dirty="0">
                <a:effectLst/>
              </a:rPr>
              <a:t>admin’</a:t>
            </a:r>
            <a:r>
              <a:rPr lang="zh-TW" altLang="en-US" sz="3600" b="1" dirty="0">
                <a:effectLst/>
              </a:rPr>
              <a:t>、‘</a:t>
            </a:r>
            <a:r>
              <a:rPr lang="en-US" altLang="zh-TW" sz="3600" b="1" dirty="0">
                <a:effectLst/>
              </a:rPr>
              <a:t>administrator’</a:t>
            </a:r>
            <a:r>
              <a:rPr lang="zh-TW" altLang="en-US" sz="3600" b="1" dirty="0">
                <a:effectLst/>
              </a:rPr>
              <a:t>、‘</a:t>
            </a:r>
            <a:r>
              <a:rPr lang="en-US" altLang="zh-TW" sz="3600" b="1" dirty="0">
                <a:effectLst/>
              </a:rPr>
              <a:t>root’</a:t>
            </a:r>
            <a:r>
              <a:rPr lang="zh-TW" altLang="en-US" sz="3600" b="1" dirty="0">
                <a:effectLst/>
              </a:rPr>
              <a:t>、‘</a:t>
            </a:r>
            <a:r>
              <a:rPr lang="en-US" altLang="zh-TW" sz="3600" b="1" dirty="0">
                <a:effectLst/>
              </a:rPr>
              <a:t>guest’ </a:t>
            </a:r>
            <a:r>
              <a:rPr lang="zh-TW" altLang="en-US" sz="3600" b="1" dirty="0">
                <a:effectLst/>
              </a:rPr>
              <a:t>或 ‘</a:t>
            </a:r>
            <a:r>
              <a:rPr lang="en-US" altLang="zh-TW" sz="3600" b="1" dirty="0">
                <a:effectLst/>
              </a:rPr>
              <a:t>public’</a:t>
            </a:r>
            <a:r>
              <a:rPr lang="zh-TW" altLang="en-US" sz="3600" b="1" dirty="0">
                <a:effectLst/>
              </a:rPr>
              <a:t>。</a:t>
            </a:r>
          </a:p>
          <a:p>
            <a:pPr fontAlgn="base"/>
            <a:r>
              <a:rPr lang="zh-TW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密碼與確認密碼</a:t>
            </a:r>
            <a:r>
              <a:rPr lang="zh-TW" altLang="en-US" sz="4000" b="1" dirty="0">
                <a:effectLst/>
              </a:rPr>
              <a:t>：管理員帳號的密碼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3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8244916" cy="352839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資料源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6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521EEF-40EA-462D-93E3-8B13B56E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8CA9D5B-B9B7-4523-B810-53F820B7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31E886-DAA4-4EA3-B183-18FBB0D9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00200"/>
            <a:ext cx="9209076" cy="50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2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24936" cy="4104456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設定網路</a:t>
            </a:r>
            <a:endParaRPr lang="zh-TW" altLang="en-US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56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網路連線</a:t>
            </a:r>
            <a:r>
              <a:rPr lang="zh-TW" altLang="en-US" sz="4000" b="1" dirty="0">
                <a:effectLst/>
              </a:rPr>
              <a:t>：</a:t>
            </a:r>
            <a:endParaRPr lang="en-US" altLang="zh-TW" sz="4000" b="1" dirty="0">
              <a:effectLst/>
            </a:endParaRPr>
          </a:p>
          <a:p>
            <a:pPr lvl="1" fontAlgn="base"/>
            <a:r>
              <a:rPr lang="zh-CN" altLang="en-US" sz="3600" b="1" dirty="0">
                <a:solidFill>
                  <a:srgbClr val="C00000"/>
                </a:solidFill>
                <a:effectLst/>
              </a:rPr>
              <a:t>勾選</a:t>
            </a:r>
            <a:r>
              <a:rPr lang="zh-CN" altLang="en-US" sz="3600" b="1" dirty="0">
                <a:effectLst/>
              </a:rPr>
              <a:t>：</a:t>
            </a:r>
            <a:r>
              <a:rPr lang="en-US" altLang="zh-TW" sz="3600" b="1" u="sng" dirty="0">
                <a:solidFill>
                  <a:srgbClr val="C00000"/>
                </a:solidFill>
                <a:effectLst/>
              </a:rPr>
              <a:t>Public access (allowed IP addresses) </a:t>
            </a:r>
            <a:r>
              <a:rPr lang="en-US" altLang="zh-TW" sz="3600" b="1" dirty="0">
                <a:solidFill>
                  <a:srgbClr val="C00000"/>
                </a:solidFill>
                <a:effectLst/>
              </a:rPr>
              <a:t>and Private endpoint</a:t>
            </a:r>
          </a:p>
          <a:p>
            <a:pPr fontAlgn="base"/>
            <a:r>
              <a:rPr lang="zh-CN" altLang="en-US" sz="4000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防火牆規則</a:t>
            </a:r>
            <a:r>
              <a:rPr lang="zh-TW" altLang="en-US" sz="4000" b="1" dirty="0">
                <a:effectLst/>
              </a:rPr>
              <a:t>：</a:t>
            </a:r>
            <a:endParaRPr lang="en-US" altLang="zh-TW" sz="4000" b="1" dirty="0">
              <a:effectLst/>
            </a:endParaRPr>
          </a:p>
          <a:p>
            <a:pPr lvl="1" fontAlgn="base"/>
            <a:r>
              <a:rPr lang="zh-CN" altLang="en-US" sz="3600" b="1" dirty="0">
                <a:solidFill>
                  <a:srgbClr val="C00000"/>
                </a:solidFill>
                <a:effectLst/>
              </a:rPr>
              <a:t>勾選</a:t>
            </a:r>
            <a:r>
              <a:rPr lang="zh-CN" altLang="en-US" sz="3600" b="1" dirty="0">
                <a:effectLst/>
              </a:rPr>
              <a:t>：</a:t>
            </a:r>
            <a:r>
              <a:rPr lang="zh-TW" altLang="en-US" sz="3600" b="1" u="sng" dirty="0">
                <a:solidFill>
                  <a:srgbClr val="C00000"/>
                </a:solidFill>
                <a:effectLst/>
              </a:rPr>
              <a:t>允許來自 </a:t>
            </a:r>
            <a:r>
              <a:rPr lang="en-US" altLang="zh-TW" sz="3600" b="1" u="sng" dirty="0">
                <a:solidFill>
                  <a:srgbClr val="C00000"/>
                </a:solidFill>
                <a:effectLst/>
              </a:rPr>
              <a:t>Azure </a:t>
            </a:r>
            <a:r>
              <a:rPr lang="zh-TW" altLang="en-US" sz="3600" b="1" u="sng" dirty="0">
                <a:solidFill>
                  <a:srgbClr val="C00000"/>
                </a:solidFill>
                <a:effectLst/>
              </a:rPr>
              <a:t>內的任何 </a:t>
            </a:r>
            <a:r>
              <a:rPr lang="en-US" altLang="zh-TW" sz="3600" b="1" u="sng" dirty="0">
                <a:solidFill>
                  <a:srgbClr val="C00000"/>
                </a:solidFill>
                <a:effectLst/>
              </a:rPr>
              <a:t>Azure </a:t>
            </a:r>
            <a:r>
              <a:rPr lang="zh-TW" altLang="en-US" sz="3600" b="1" u="sng" dirty="0">
                <a:solidFill>
                  <a:srgbClr val="C00000"/>
                </a:solidFill>
                <a:effectLst/>
              </a:rPr>
              <a:t>服務可公用存取此伺服器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40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7ABD2D6-AB23-46A0-AFE4-A46DED397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0D5E522-45F9-46E7-87D8-2387239E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3475C6-91F1-4D66-AE64-245323570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6" y="578459"/>
            <a:ext cx="8683708" cy="62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7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2CC51AE-EE32-43D5-B8E0-FE98E931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3" y="2633771"/>
            <a:ext cx="9144000" cy="5257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C058EBA-5749-419B-B629-FDEBB33B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7" y="602441"/>
            <a:ext cx="9036496" cy="126523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若只是測試，而且自己在家裡，在學校都可以連線上，就允許任何的</a:t>
            </a:r>
            <a:r>
              <a:rPr lang="en-US" altLang="zh-CN" dirty="0"/>
              <a:t>IP</a:t>
            </a:r>
            <a:r>
              <a:rPr lang="zh-CN" altLang="en-US" dirty="0"/>
              <a:t>都可以登入</a:t>
            </a:r>
            <a:r>
              <a:rPr lang="en-US" altLang="zh-CN" dirty="0" err="1"/>
              <a:t>mySQL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7B73A0-CFEA-415D-A22D-43FB4A6B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6" y="2666628"/>
            <a:ext cx="9036495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27E342-3545-4385-A5A3-60BFEA41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F4E56D-AA3A-45E5-8845-BFBF9D1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開放防火牆設定：</a:t>
            </a:r>
            <a:br>
              <a:rPr lang="en-US" altLang="zh-CN" b="1" dirty="0"/>
            </a:br>
            <a:r>
              <a:rPr lang="en-US" altLang="zh-CN" b="1" dirty="0"/>
              <a:t>IP</a:t>
            </a:r>
            <a:r>
              <a:rPr lang="zh-CN" altLang="en-US" b="1" dirty="0"/>
              <a:t>：</a:t>
            </a:r>
            <a:r>
              <a:rPr lang="en-US" altLang="zh-CN" b="1" dirty="0"/>
              <a:t>0.0.0.0</a:t>
            </a:r>
            <a:r>
              <a:rPr lang="zh-CN" altLang="en-US" b="1" dirty="0"/>
              <a:t>～</a:t>
            </a:r>
            <a:r>
              <a:rPr lang="en-US" altLang="zh-CN" b="1" dirty="0"/>
              <a:t>255.255.255.255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4D0DAF-4056-4296-A2FD-330CB5B3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2" y="1657981"/>
            <a:ext cx="8990476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455F4A2-BB43-45DD-86C3-E7025B59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若只是測試，</a:t>
            </a:r>
            <a:endParaRPr lang="en-US" altLang="zh-CN" sz="3600" dirty="0"/>
          </a:p>
          <a:p>
            <a:pPr lvl="1"/>
            <a:r>
              <a:rPr lang="zh-CN" altLang="en-US" sz="3200" dirty="0"/>
              <a:t>可以不用加入</a:t>
            </a:r>
            <a:r>
              <a:rPr lang="en-US" altLang="zh-CN" sz="3200" dirty="0"/>
              <a:t>SSL</a:t>
            </a:r>
            <a:r>
              <a:rPr lang="zh-CN" altLang="en-US" sz="3200" dirty="0"/>
              <a:t>加密連線</a:t>
            </a:r>
            <a:endParaRPr lang="en-US" altLang="zh-CN" sz="3200" dirty="0"/>
          </a:p>
          <a:p>
            <a:pPr lvl="1"/>
            <a:r>
              <a:rPr lang="zh-CN" altLang="en-US" sz="3200" dirty="0"/>
              <a:t>但是</a:t>
            </a:r>
            <a:r>
              <a:rPr lang="zh-CN" altLang="en-US" sz="3200" dirty="0">
                <a:highlight>
                  <a:srgbClr val="FFFF00"/>
                </a:highlight>
              </a:rPr>
              <a:t>預設會設定</a:t>
            </a:r>
            <a:r>
              <a:rPr lang="en-US" altLang="zh-CN" sz="3200" dirty="0">
                <a:highlight>
                  <a:srgbClr val="FFFF00"/>
                </a:highlight>
              </a:rPr>
              <a:t>SSL</a:t>
            </a:r>
            <a:r>
              <a:rPr lang="zh-CN" altLang="en-US" sz="3200" dirty="0">
                <a:highlight>
                  <a:srgbClr val="FFFF00"/>
                </a:highlight>
              </a:rPr>
              <a:t>連線模式</a:t>
            </a:r>
            <a:endParaRPr lang="en-US" altLang="zh-CN" sz="3200" dirty="0">
              <a:highlight>
                <a:srgbClr val="FFFF00"/>
              </a:highlight>
            </a:endParaRPr>
          </a:p>
          <a:p>
            <a:pPr lvl="1"/>
            <a:r>
              <a:rPr lang="zh-CN" altLang="en-US" sz="3200" dirty="0">
                <a:solidFill>
                  <a:srgbClr val="C00000"/>
                </a:solidFill>
              </a:rPr>
              <a:t>只能夠之後再修改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8D0552B-A5D4-40E3-B644-55CF3AB0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設定是否要加密的路線</a:t>
            </a:r>
            <a:r>
              <a:rPr lang="en-US" altLang="zh-CN" dirty="0"/>
              <a:t>SSL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396678-08AD-41D5-9794-33BA1BCA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752" y="4091438"/>
            <a:ext cx="9144000" cy="27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244916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不用修改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663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244916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不用修改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727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9542" y="2276872"/>
            <a:ext cx="8244916" cy="1980220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檢閱，並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13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A4551D-CD8C-4BD8-BA3E-4F5A14DD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EBDD17-A806-4653-B9B3-80D0F150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正確做法：＋建立資源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1175E7-9784-4459-AAE7-17B825CC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9958"/>
            <a:ext cx="7560840" cy="51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2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1855FCA-8BF6-426B-BFC9-E6CA08D4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000" dirty="0">
                <a:effectLst/>
              </a:rPr>
              <a:t>伺服器名稱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CN" sz="2000" dirty="0" err="1">
                <a:effectLst/>
              </a:rPr>
              <a:t>nn</a:t>
            </a:r>
            <a:r>
              <a:rPr lang="en-US" altLang="zh-TW" sz="2000" dirty="0" err="1">
                <a:effectLst/>
              </a:rPr>
              <a:t>mysql</a:t>
            </a:r>
            <a:endParaRPr lang="en-US" altLang="zh-TW" sz="2000" dirty="0">
              <a:effectLst/>
            </a:endParaRPr>
          </a:p>
          <a:p>
            <a:r>
              <a:rPr lang="zh-TW" altLang="en-US" sz="2000" dirty="0">
                <a:effectLst/>
              </a:rPr>
              <a:t>伺服器系統管理員登入名稱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CN" sz="2000" dirty="0" err="1">
                <a:effectLst/>
              </a:rPr>
              <a:t>nn</a:t>
            </a:r>
            <a:endParaRPr lang="en-US" altLang="zh-TW" sz="2000" dirty="0">
              <a:effectLst/>
            </a:endParaRPr>
          </a:p>
          <a:p>
            <a:r>
              <a:rPr lang="zh-TW" altLang="en-US" sz="2000" dirty="0">
                <a:effectLst/>
              </a:rPr>
              <a:t>位置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TW" sz="2000" dirty="0">
                <a:effectLst/>
              </a:rPr>
              <a:t>East US</a:t>
            </a:r>
          </a:p>
          <a:p>
            <a:r>
              <a:rPr lang="zh-TW" altLang="en-US" sz="2000" dirty="0">
                <a:effectLst/>
              </a:rPr>
              <a:t>可用性區域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無喜好設定</a:t>
            </a:r>
          </a:p>
          <a:p>
            <a:r>
              <a:rPr lang="zh-TW" altLang="en-US" sz="2000" dirty="0">
                <a:effectLst/>
              </a:rPr>
              <a:t>高可用性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未啟用</a:t>
            </a:r>
          </a:p>
          <a:p>
            <a:r>
              <a:rPr lang="en-US" altLang="zh-TW" sz="2000" dirty="0">
                <a:effectLst/>
              </a:rPr>
              <a:t>MySQL </a:t>
            </a:r>
            <a:r>
              <a:rPr lang="zh-TW" altLang="en-US" sz="2000" dirty="0">
                <a:effectLst/>
              </a:rPr>
              <a:t>版本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TW" sz="2000" dirty="0">
                <a:effectLst/>
              </a:rPr>
              <a:t>8.0</a:t>
            </a:r>
          </a:p>
          <a:p>
            <a:r>
              <a:rPr lang="zh-TW" altLang="en-US" sz="2000" dirty="0">
                <a:effectLst/>
              </a:rPr>
              <a:t>計算 </a:t>
            </a:r>
            <a:r>
              <a:rPr lang="en-US" altLang="zh-TW" sz="2000" dirty="0">
                <a:effectLst/>
              </a:rPr>
              <a:t>+ </a:t>
            </a:r>
            <a:r>
              <a:rPr lang="zh-TW" altLang="en-US" sz="2000" dirty="0">
                <a:effectLst/>
              </a:rPr>
              <a:t>儲存體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可高載</a:t>
            </a:r>
            <a:r>
              <a:rPr lang="en-US" altLang="zh-TW" sz="2000" dirty="0">
                <a:effectLst/>
              </a:rPr>
              <a:t>, B1s</a:t>
            </a:r>
            <a:r>
              <a:rPr lang="zh-TW" altLang="en-US" sz="2000" dirty="0">
                <a:effectLst/>
              </a:rPr>
              <a:t>、</a:t>
            </a:r>
            <a:r>
              <a:rPr lang="en-US" altLang="zh-TW" sz="2000" dirty="0">
                <a:effectLst/>
              </a:rPr>
              <a:t>1 </a:t>
            </a:r>
            <a:r>
              <a:rPr lang="zh-TW" altLang="en-US" sz="2000" dirty="0">
                <a:effectLst/>
              </a:rPr>
              <a:t>個虛擬核心、</a:t>
            </a:r>
            <a:r>
              <a:rPr lang="en-US" altLang="zh-TW" sz="2000" dirty="0">
                <a:effectLst/>
              </a:rPr>
              <a:t>1 </a:t>
            </a:r>
            <a:r>
              <a:rPr lang="en-US" altLang="zh-TW" sz="2000" dirty="0" err="1">
                <a:effectLst/>
              </a:rPr>
              <a:t>GiB</a:t>
            </a:r>
            <a:r>
              <a:rPr lang="en-US" altLang="zh-TW" sz="2000" dirty="0">
                <a:effectLst/>
              </a:rPr>
              <a:t> RAM</a:t>
            </a:r>
            <a:r>
              <a:rPr lang="zh-TW" altLang="en-US" sz="2000" dirty="0">
                <a:effectLst/>
              </a:rPr>
              <a:t>、</a:t>
            </a:r>
            <a:r>
              <a:rPr lang="en-US" altLang="zh-TW" sz="2000" dirty="0">
                <a:effectLst/>
              </a:rPr>
              <a:t>20 </a:t>
            </a:r>
            <a:r>
              <a:rPr lang="zh-TW" altLang="en-US" sz="2000" dirty="0">
                <a:effectLst/>
              </a:rPr>
              <a:t>儲存空間、自動縮放 </a:t>
            </a:r>
            <a:r>
              <a:rPr lang="en-US" altLang="zh-TW" sz="2000" dirty="0">
                <a:effectLst/>
              </a:rPr>
              <a:t>IOPS</a:t>
            </a:r>
          </a:p>
          <a:p>
            <a:r>
              <a:rPr lang="zh-TW" altLang="en-US" sz="2000" dirty="0">
                <a:effectLst/>
              </a:rPr>
              <a:t>備份保留期間 </a:t>
            </a:r>
            <a:r>
              <a:rPr lang="en-US" altLang="zh-TW" sz="2000" dirty="0">
                <a:effectLst/>
              </a:rPr>
              <a:t>(</a:t>
            </a:r>
            <a:r>
              <a:rPr lang="zh-TW" altLang="en-US" sz="2000" dirty="0">
                <a:effectLst/>
              </a:rPr>
              <a:t>天</a:t>
            </a:r>
            <a:r>
              <a:rPr lang="en-US" altLang="zh-TW" sz="2000" dirty="0">
                <a:effectLst/>
              </a:rPr>
              <a:t>)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TW" sz="2000" dirty="0">
                <a:effectLst/>
              </a:rPr>
              <a:t>7 </a:t>
            </a:r>
            <a:r>
              <a:rPr lang="zh-TW" altLang="en-US" sz="2000" dirty="0">
                <a:effectLst/>
              </a:rPr>
              <a:t>天</a:t>
            </a:r>
          </a:p>
          <a:p>
            <a:r>
              <a:rPr lang="zh-TW" altLang="en-US" sz="2000" dirty="0">
                <a:effectLst/>
              </a:rPr>
              <a:t>儲存體自動成長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已啟用</a:t>
            </a:r>
          </a:p>
          <a:p>
            <a:r>
              <a:rPr lang="zh-TW" altLang="en-US" sz="2000" dirty="0">
                <a:effectLst/>
              </a:rPr>
              <a:t>異地備援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未啟用</a:t>
            </a:r>
          </a:p>
          <a:p>
            <a:r>
              <a:rPr lang="zh-TW" altLang="en-US" sz="2000" dirty="0">
                <a:effectLst/>
              </a:rPr>
              <a:t>網路 </a:t>
            </a:r>
            <a:r>
              <a:rPr lang="en-US" altLang="zh-TW" sz="2000" dirty="0">
                <a:effectLst/>
              </a:rPr>
              <a:t>(</a:t>
            </a:r>
            <a:r>
              <a:rPr lang="zh-TW" altLang="en-US" sz="2000" dirty="0">
                <a:effectLst/>
                <a:hlinkClick r:id="rId2"/>
              </a:rPr>
              <a:t>變更</a:t>
            </a:r>
            <a:r>
              <a:rPr lang="en-US" altLang="zh-TW" sz="2000" dirty="0">
                <a:effectLst/>
              </a:rPr>
              <a:t>)</a:t>
            </a:r>
          </a:p>
          <a:p>
            <a:r>
              <a:rPr lang="zh-TW" altLang="en-US" sz="2000" dirty="0">
                <a:effectLst/>
              </a:rPr>
              <a:t>連線方法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TW" sz="2000" dirty="0">
                <a:effectLst/>
              </a:rPr>
              <a:t>Public access (allowed IP addresses) and Private endpoint</a:t>
            </a:r>
          </a:p>
          <a:p>
            <a:r>
              <a:rPr lang="en-US" altLang="zh-TW" sz="2000" dirty="0">
                <a:effectLst/>
              </a:rPr>
              <a:t>Allow public access to this resource through the internet using a public IP address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是</a:t>
            </a:r>
          </a:p>
          <a:p>
            <a:r>
              <a:rPr lang="zh-TW" altLang="en-US" sz="2000" dirty="0">
                <a:effectLst/>
              </a:rPr>
              <a:t>允許來自 </a:t>
            </a:r>
            <a:r>
              <a:rPr lang="en-US" altLang="zh-TW" sz="2000" dirty="0">
                <a:effectLst/>
              </a:rPr>
              <a:t>Azure </a:t>
            </a:r>
            <a:r>
              <a:rPr lang="zh-TW" altLang="en-US" sz="2000" dirty="0">
                <a:effectLst/>
              </a:rPr>
              <a:t>內的任何 </a:t>
            </a:r>
            <a:r>
              <a:rPr lang="en-US" altLang="zh-TW" sz="2000" dirty="0">
                <a:effectLst/>
              </a:rPr>
              <a:t>Azure </a:t>
            </a:r>
            <a:r>
              <a:rPr lang="zh-TW" altLang="en-US" sz="2000" dirty="0">
                <a:effectLst/>
              </a:rPr>
              <a:t>服務可公用存取此伺服器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是</a:t>
            </a:r>
          </a:p>
          <a:p>
            <a:r>
              <a:rPr lang="zh-TW" altLang="en-US" sz="2000" dirty="0">
                <a:effectLst/>
              </a:rPr>
              <a:t>防火牆規則</a:t>
            </a:r>
            <a:r>
              <a:rPr lang="zh-CN" altLang="en-US" sz="2000" dirty="0">
                <a:effectLst/>
              </a:rPr>
              <a:t>：</a:t>
            </a:r>
            <a:r>
              <a:rPr lang="en-US" altLang="zh-TW" sz="2000" dirty="0">
                <a:effectLst/>
              </a:rPr>
              <a:t>1</a:t>
            </a:r>
          </a:p>
          <a:p>
            <a:r>
              <a:rPr lang="en-US" altLang="zh-TW" sz="2000" dirty="0">
                <a:effectLst/>
              </a:rPr>
              <a:t>SSL/TLS</a:t>
            </a:r>
            <a:r>
              <a:rPr lang="zh-CN" altLang="en-US" sz="2000" dirty="0">
                <a:effectLst/>
              </a:rPr>
              <a:t>：</a:t>
            </a:r>
            <a:r>
              <a:rPr lang="zh-TW" altLang="en-US" sz="2000" dirty="0">
                <a:effectLst/>
              </a:rPr>
              <a:t>強制執行 </a:t>
            </a:r>
            <a:r>
              <a:rPr lang="en-US" altLang="zh-TW" sz="2000" dirty="0">
                <a:effectLst/>
              </a:rPr>
              <a:t>SSL </a:t>
            </a:r>
            <a:r>
              <a:rPr lang="zh-TW" altLang="en-US" sz="2000" dirty="0">
                <a:effectLst/>
              </a:rPr>
              <a:t>且 </a:t>
            </a:r>
            <a:r>
              <a:rPr lang="en-US" altLang="zh-TW" sz="2000" dirty="0">
                <a:effectLst/>
              </a:rPr>
              <a:t>TLS </a:t>
            </a:r>
            <a:r>
              <a:rPr lang="zh-TW" altLang="en-US" sz="2000" dirty="0">
                <a:effectLst/>
              </a:rPr>
              <a:t>版本為 </a:t>
            </a:r>
            <a:r>
              <a:rPr lang="en-US" altLang="zh-TW" sz="2000" dirty="0">
                <a:effectLst/>
              </a:rPr>
              <a:t>1.2</a:t>
            </a:r>
            <a:r>
              <a:rPr lang="zh-TW" altLang="en-US" sz="2000" dirty="0">
                <a:effectLst/>
              </a:rPr>
              <a:t>。可以在建立伺服器後變更它。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2941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1A91BE-78D6-45D0-BE3D-D5895D13C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E200565-AD8D-4C7C-9097-F566BFA4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0" y="-114148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後，等待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AB19C0-DC1D-4A57-9EFD-9A55901D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0" y="620688"/>
            <a:ext cx="7632848" cy="64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9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EC83F55-271A-42B0-8638-60BC304E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186423F-2747-46E3-9C81-E81617E4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8C84E0-3084-49BB-A294-A077BAD6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178"/>
            <a:ext cx="9795108" cy="4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12968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如何設定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不要使用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SSL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加密連線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021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0CBD718-FE7E-4EEE-9438-413101AB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7E3D7B-22B0-4CFC-8C9F-8894002A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如何設定不要使用</a:t>
            </a:r>
            <a:r>
              <a:rPr lang="en-US" altLang="zh-CN" dirty="0"/>
              <a:t>SSL</a:t>
            </a:r>
            <a:r>
              <a:rPr lang="zh-CN" altLang="en-US" dirty="0"/>
              <a:t>加密連線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24EDC2-DB87-4139-A14F-0A6E7AE5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8120"/>
            <a:ext cx="2183209" cy="42651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14A922C-D7E5-401F-A41F-29B121EF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44" y="1520875"/>
            <a:ext cx="6233719" cy="50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9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0CBD718-FE7E-4EEE-9438-413101AB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zh-TW" altLang="en-US" sz="36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7E3D7B-22B0-4CFC-8C9F-8894002A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如何設定不要使用</a:t>
            </a:r>
            <a:r>
              <a:rPr lang="en-US" altLang="zh-CN" dirty="0"/>
              <a:t>SSL</a:t>
            </a:r>
            <a:r>
              <a:rPr lang="zh-CN" altLang="en-US" dirty="0"/>
              <a:t>加密連線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DAA5E1-2E94-4EC2-970E-0B5F68C9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5" y="1447800"/>
            <a:ext cx="8514286" cy="4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0CBD718-FE7E-4EEE-9438-413101AB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4000" dirty="0"/>
              <a:t>方法：伺服器參數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</a:p>
          <a:p>
            <a:pPr lvl="1">
              <a:spcBef>
                <a:spcPts val="0"/>
              </a:spcBef>
            </a:pPr>
            <a:r>
              <a:rPr lang="en-US" altLang="zh-TW" sz="3600" dirty="0" err="1">
                <a:solidFill>
                  <a:srgbClr val="C00000"/>
                </a:solidFill>
                <a:highlight>
                  <a:srgbClr val="FFFF00"/>
                </a:highlight>
              </a:rPr>
              <a:t>require_secure_trans</a:t>
            </a:r>
            <a:r>
              <a:rPr lang="en-US" altLang="zh-TW" sz="3600" dirty="0">
                <a:solidFill>
                  <a:srgbClr val="C00000"/>
                </a:solidFill>
                <a:highlight>
                  <a:srgbClr val="FFFF00"/>
                </a:highlight>
              </a:rPr>
              <a:t>=OFF</a:t>
            </a:r>
            <a:endParaRPr lang="zh-TW" altLang="en-US" sz="36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7E3D7B-22B0-4CFC-8C9F-8894002A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如何設定不要使用</a:t>
            </a:r>
            <a:r>
              <a:rPr lang="en-US" altLang="zh-CN" dirty="0"/>
              <a:t>SSL</a:t>
            </a:r>
            <a:r>
              <a:rPr lang="zh-CN" altLang="en-US" dirty="0"/>
              <a:t>加密連線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17D583D-0A25-4A08-941C-74DEE051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43" y="2592186"/>
            <a:ext cx="9086739" cy="42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7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53BCD94-CAFA-4ABF-91A6-8183C44F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7EB7097-5FA4-4D1C-9D71-54C6B233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最後要儲存，才會設定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7D589F-8C5F-4593-BC67-2581285B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23" y="1600200"/>
            <a:ext cx="9224245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28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244916" cy="33843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如何讓任何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都可以存取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763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5B4612D-0B84-4FFA-82C8-E69509FB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設定</a:t>
            </a:r>
            <a:r>
              <a:rPr lang="en-US" altLang="zh-CN" sz="4000" dirty="0"/>
              <a:t>『</a:t>
            </a:r>
            <a:r>
              <a:rPr lang="zh-CN" altLang="en-US" sz="4000" dirty="0"/>
              <a:t>網路</a:t>
            </a:r>
            <a:r>
              <a:rPr lang="en-US" altLang="zh-CN" sz="4000" dirty="0"/>
              <a:t>』</a:t>
            </a:r>
            <a:r>
              <a:rPr lang="en-US" altLang="zh-CN" sz="4000" dirty="0">
                <a:sym typeface="Wingdings" panose="05000000000000000000" pitchFamily="2" charset="2"/>
              </a:rPr>
              <a:t> </a:t>
            </a:r>
            <a:r>
              <a:rPr lang="zh-TW" altLang="en-US" sz="4000" dirty="0">
                <a:sym typeface="Wingdings" panose="05000000000000000000" pitchFamily="2" charset="2"/>
              </a:rPr>
              <a:t>允許來自 </a:t>
            </a:r>
            <a:r>
              <a:rPr lang="en-US" altLang="zh-TW" sz="4000" dirty="0">
                <a:sym typeface="Wingdings" panose="05000000000000000000" pitchFamily="2" charset="2"/>
              </a:rPr>
              <a:t>Azure </a:t>
            </a:r>
            <a:r>
              <a:rPr lang="zh-TW" altLang="en-US" sz="4000" dirty="0">
                <a:sym typeface="Wingdings" panose="05000000000000000000" pitchFamily="2" charset="2"/>
              </a:rPr>
              <a:t>內的任何 </a:t>
            </a:r>
            <a:r>
              <a:rPr lang="en-US" altLang="zh-TW" sz="4000" dirty="0">
                <a:sym typeface="Wingdings" panose="05000000000000000000" pitchFamily="2" charset="2"/>
              </a:rPr>
              <a:t>Azure </a:t>
            </a:r>
            <a:r>
              <a:rPr lang="zh-TW" altLang="en-US" sz="4000" dirty="0">
                <a:sym typeface="Wingdings" panose="05000000000000000000" pitchFamily="2" charset="2"/>
              </a:rPr>
              <a:t>服務可公用存取此伺服器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0056E5-7A5F-436D-9504-03614228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設定</a:t>
            </a:r>
            <a:r>
              <a:rPr lang="en-US" altLang="zh-CN" sz="3600" dirty="0"/>
              <a:t>1</a:t>
            </a:r>
            <a:r>
              <a:rPr lang="zh-CN" altLang="en-US" sz="3600" dirty="0"/>
              <a:t>：設定</a:t>
            </a:r>
            <a:r>
              <a:rPr lang="en-US" altLang="zh-CN" sz="3600" dirty="0"/>
              <a:t>『</a:t>
            </a:r>
            <a:r>
              <a:rPr lang="zh-CN" altLang="en-US" sz="3600" dirty="0"/>
              <a:t>網路</a:t>
            </a:r>
            <a:r>
              <a:rPr lang="en-US" altLang="zh-CN" sz="3600" dirty="0"/>
              <a:t>』</a:t>
            </a:r>
            <a:r>
              <a:rPr lang="en-US" altLang="zh-CN" sz="3600" dirty="0">
                <a:sym typeface="Wingdings" panose="05000000000000000000" pitchFamily="2" charset="2"/>
              </a:rPr>
              <a:t> </a:t>
            </a:r>
            <a:r>
              <a:rPr lang="zh-TW" altLang="en-US" sz="3600" dirty="0">
                <a:sym typeface="Wingdings" panose="05000000000000000000" pitchFamily="2" charset="2"/>
              </a:rPr>
              <a:t>允許來自 </a:t>
            </a:r>
            <a:r>
              <a:rPr lang="en-US" altLang="zh-TW" sz="3600" dirty="0">
                <a:sym typeface="Wingdings" panose="05000000000000000000" pitchFamily="2" charset="2"/>
              </a:rPr>
              <a:t>Azure </a:t>
            </a:r>
            <a:r>
              <a:rPr lang="zh-TW" altLang="en-US" sz="3600" dirty="0">
                <a:sym typeface="Wingdings" panose="05000000000000000000" pitchFamily="2" charset="2"/>
              </a:rPr>
              <a:t>內的任何 </a:t>
            </a:r>
            <a:r>
              <a:rPr lang="en-US" altLang="zh-TW" sz="3600" dirty="0">
                <a:sym typeface="Wingdings" panose="05000000000000000000" pitchFamily="2" charset="2"/>
              </a:rPr>
              <a:t>Azure </a:t>
            </a:r>
            <a:r>
              <a:rPr lang="zh-TW" altLang="en-US" sz="3600" dirty="0">
                <a:sym typeface="Wingdings" panose="05000000000000000000" pitchFamily="2" charset="2"/>
              </a:rPr>
              <a:t>服務可公用存取此伺服器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3EC5E5-49AB-4CAA-A9DA-001D867A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568"/>
            <a:ext cx="9251504" cy="3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F4F9830-E3AF-43E3-8F67-C61DEE5C3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9C0625-791A-4AAF-9B67-9C316D4B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錯誤做法：選擇，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因為：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這個是微軟的產品：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SQLServer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8A2C5DE-9083-4D06-B997-5347A766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00" y="1417638"/>
            <a:ext cx="8200000" cy="33904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FFD466C-3D89-4F3F-96DC-2ED8DA77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24" y="4219905"/>
            <a:ext cx="5380952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9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27E342-3545-4385-A5A3-60BFEA41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F4E56D-AA3A-45E5-8845-BFBF9D1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/>
              <a:t>設定</a:t>
            </a:r>
            <a:r>
              <a:rPr lang="en-US" altLang="zh-CN" sz="4400" b="1" dirty="0"/>
              <a:t>2</a:t>
            </a:r>
            <a:r>
              <a:rPr lang="zh-CN" altLang="en-US" sz="4400" b="1" dirty="0"/>
              <a:t>：開放防火牆設定：</a:t>
            </a:r>
            <a:br>
              <a:rPr lang="en-US" altLang="zh-CN" sz="4400" b="1" dirty="0"/>
            </a:br>
            <a:r>
              <a:rPr lang="en-US" altLang="zh-CN" sz="4400" b="1" dirty="0"/>
              <a:t>IP</a:t>
            </a:r>
            <a:r>
              <a:rPr lang="zh-CN" altLang="en-US" sz="4400" b="1" dirty="0"/>
              <a:t>：</a:t>
            </a:r>
            <a:r>
              <a:rPr lang="en-US" altLang="zh-CN" sz="4400" b="1" dirty="0"/>
              <a:t>0.0.0.0</a:t>
            </a:r>
            <a:r>
              <a:rPr lang="zh-CN" altLang="en-US" sz="4400" b="1" dirty="0"/>
              <a:t>～</a:t>
            </a:r>
            <a:r>
              <a:rPr lang="en-US" altLang="zh-CN" sz="4400" b="1" dirty="0"/>
              <a:t>255.255.255.255</a:t>
            </a:r>
            <a:endParaRPr lang="zh-TW" altLang="en-US" sz="44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501FC8-91AB-4B85-AF8A-E63F4F0A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71856"/>
            <a:ext cx="9000000" cy="5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3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53BCD94-CAFA-4ABF-91A6-8183C44F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7EB7097-5FA4-4D1C-9D71-54C6B233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最後要儲存，才會設定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7D589F-8C5F-4593-BC67-2581285B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23" y="1600200"/>
            <a:ext cx="9224245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37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如何找到你剛剛建立的</a:t>
            </a:r>
            <a:r>
              <a:rPr lang="en-US" altLang="zh-CN" sz="6600" b="1" dirty="0"/>
              <a:t>MySQL</a:t>
            </a:r>
            <a:r>
              <a:rPr lang="zh-CN" altLang="en-US" sz="6600" b="1" dirty="0"/>
              <a:t>資料庫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432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/>
              </a:rPr>
              <a:t>點按：左上角的</a:t>
            </a:r>
            <a:r>
              <a:rPr lang="en-US" altLang="zh-CN" sz="4800" b="1" dirty="0">
                <a:effectLst/>
              </a:rPr>
              <a:t>menu</a:t>
            </a: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68213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如何找到建立好的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AEB7FF-4B3F-4538-9832-6FFC3230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8960"/>
            <a:ext cx="8428571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5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effectLst/>
              </a:rPr>
              <a:t>點按：所有服務</a:t>
            </a:r>
            <a:r>
              <a:rPr lang="en-US" altLang="zh-CN" sz="4000" b="1" dirty="0">
                <a:effectLst/>
              </a:rPr>
              <a:t>(all the service)</a:t>
            </a: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如何找到建立好的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5B1225-DF1E-4424-B2F7-9EF1BBBD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24648"/>
            <a:ext cx="6333333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7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</a:rPr>
              <a:t>在</a:t>
            </a:r>
            <a:r>
              <a:rPr lang="en-US" altLang="zh-CN" sz="3200" b="1" dirty="0">
                <a:effectLst/>
              </a:rPr>
              <a:t>『</a:t>
            </a:r>
            <a:r>
              <a:rPr lang="zh-CN" altLang="en-US" sz="3200" b="1" dirty="0">
                <a:effectLst/>
              </a:rPr>
              <a:t>篩選服務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輸入：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MySQL</a:t>
            </a: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選擇：</a:t>
            </a:r>
            <a:r>
              <a:rPr lang="en-US" altLang="zh-CN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MySQL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彈性資料庫</a:t>
            </a:r>
            <a:endParaRPr lang="en-US" altLang="zh-CN" sz="2800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48464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如何找到建立好的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67BE64-9CB3-49C4-88B7-38CB22FC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14400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8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</a:rPr>
              <a:t>選擇你剛剛建立的</a:t>
            </a:r>
            <a:r>
              <a:rPr lang="en-US" altLang="zh-CN" sz="3200" b="1" dirty="0">
                <a:effectLst/>
              </a:rPr>
              <a:t>MySQL</a:t>
            </a:r>
            <a:r>
              <a:rPr lang="zh-CN" altLang="en-US" sz="3200" b="1" dirty="0">
                <a:effectLst/>
              </a:rPr>
              <a:t>資料庫與</a:t>
            </a:r>
            <a:r>
              <a:rPr lang="en-US" altLang="zh-CN" sz="3200" b="1" dirty="0">
                <a:effectLst/>
              </a:rPr>
              <a:t>server</a:t>
            </a:r>
            <a:r>
              <a:rPr lang="zh-CN" altLang="en-US" sz="3200" b="1" dirty="0">
                <a:effectLst/>
              </a:rPr>
              <a:t>：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選擇：</a:t>
            </a:r>
            <a:r>
              <a:rPr lang="en-US" altLang="zh-CN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xxx-</a:t>
            </a:r>
            <a:r>
              <a:rPr lang="en-US" altLang="zh-CN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mySQL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如何找到建立好的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3EDD545-7687-4495-B425-EA2472EC4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68960"/>
            <a:ext cx="9144000" cy="28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6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建立資源，虛擬主機後</a:t>
            </a:r>
            <a:endParaRPr lang="en-US" altLang="zh-CN" sz="6000" b="1" dirty="0"/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一旦測試完，就要停止</a:t>
            </a:r>
            <a:endParaRPr lang="en-US" altLang="zh-CN" sz="6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否則會一直計算金額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3515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5D1DEEC-B4AA-4D0D-8840-2D496A57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停止資源方法：</a:t>
            </a:r>
            <a:endParaRPr lang="en-US" altLang="zh-CN" dirty="0"/>
          </a:p>
          <a:p>
            <a:pPr lvl="1"/>
            <a:r>
              <a:rPr lang="en-US" altLang="zh-CN" dirty="0"/>
              <a:t>Menu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所有資源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77E38-E253-4B8B-87C4-C8AEEC59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建立資源後，若沒有使用就要馬上停止，否則會一直計費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75728B-9900-4FF1-AC54-A7C2132F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916832"/>
            <a:ext cx="2523809" cy="4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0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5D1DEEC-B4AA-4D0D-8840-2D496A57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停止資源方法：</a:t>
            </a:r>
            <a:endParaRPr lang="en-US" altLang="zh-CN" sz="3600" dirty="0"/>
          </a:p>
          <a:p>
            <a:pPr lvl="1"/>
            <a:r>
              <a:rPr lang="zh-CN" altLang="en-US" sz="3200" dirty="0"/>
              <a:t>挑選一個資源來停止</a:t>
            </a:r>
            <a:endParaRPr lang="zh-TW" altLang="en-US" sz="32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77E38-E253-4B8B-87C4-C8AEEC59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建立資源後，若沒有使用就要馬上停止，否則會一直計費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183F93-19CD-4951-9C30-A997D8FE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04" y="2939654"/>
            <a:ext cx="9144000" cy="37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808DF50-3480-4950-931C-6CAB36C2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E17F3FD-6AD4-4958-94ED-23AA15E6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img1.xenby.com/241/1b6a74ef.png">
            <a:extLst>
              <a:ext uri="{FF2B5EF4-FFF2-40B4-BE49-F238E27FC236}">
                <a16:creationId xmlns:a16="http://schemas.microsoft.com/office/drawing/2014/main" id="{9C6CAC5D-94AE-4A54-9504-BC83DB7E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66398"/>
            <a:ext cx="7560840" cy="71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81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5D1DEEC-B4AA-4D0D-8840-2D496A57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停止資源方法：</a:t>
            </a:r>
            <a:endParaRPr lang="en-US" altLang="zh-CN" sz="3600" dirty="0"/>
          </a:p>
          <a:p>
            <a:pPr lvl="1"/>
            <a:r>
              <a:rPr lang="zh-CN" altLang="en-US" sz="3200" dirty="0"/>
              <a:t>挑選一個資源來停止</a:t>
            </a:r>
            <a:r>
              <a:rPr lang="en-US" altLang="zh-CN" sz="3200" dirty="0"/>
              <a:t>(</a:t>
            </a:r>
            <a:r>
              <a:rPr lang="zh-CN" altLang="en-US" sz="3200" dirty="0"/>
              <a:t>虛擬機</a:t>
            </a:r>
            <a:r>
              <a:rPr lang="en-US" altLang="zh-CN" sz="3200" dirty="0"/>
              <a:t>)/</a:t>
            </a:r>
            <a:r>
              <a:rPr lang="zh-CN" altLang="en-US" sz="3200" dirty="0"/>
              <a:t>或刪除</a:t>
            </a:r>
            <a:r>
              <a:rPr lang="en-US" altLang="zh-CN" sz="3200" dirty="0"/>
              <a:t>(</a:t>
            </a:r>
            <a:r>
              <a:rPr lang="zh-CN" altLang="en-US" sz="3200" dirty="0"/>
              <a:t>資料庫</a:t>
            </a:r>
            <a:r>
              <a:rPr lang="en-US" altLang="zh-CN" sz="3200" dirty="0"/>
              <a:t>)</a:t>
            </a:r>
            <a:endParaRPr lang="zh-TW" altLang="en-US" sz="32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77E38-E253-4B8B-87C4-C8AEEC59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建立資源後，若沒有使用就要馬上停止，否則會一直計費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4FDBD0-BA4C-42FE-BB34-6D7D6789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968"/>
            <a:ext cx="9144000" cy="35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6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如何知道你目前的費用是多少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金額？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38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5D1DEEC-B4AA-4D0D-8840-2D496A57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Menu</a:t>
            </a:r>
            <a:r>
              <a:rPr lang="en-US" altLang="zh-CN" sz="4000" dirty="0">
                <a:sym typeface="Wingdings" panose="05000000000000000000" pitchFamily="2" charset="2"/>
              </a:rPr>
              <a:t></a:t>
            </a:r>
            <a:r>
              <a:rPr lang="zh-CN" altLang="en-US" sz="4000" dirty="0">
                <a:sym typeface="Wingdings" panose="05000000000000000000" pitchFamily="2" charset="2"/>
              </a:rPr>
              <a:t>成本管理，計費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D77E38-E253-4B8B-87C4-C8AEEC59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如何知道你目前的費用是</a:t>
            </a:r>
            <a:br>
              <a:rPr lang="en-US" altLang="zh-CN" dirty="0"/>
            </a:br>
            <a:r>
              <a:rPr lang="zh-CN" altLang="en-US" dirty="0"/>
              <a:t>多少金額？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8654BF-0DD9-486A-8A91-348044DE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866" y="967137"/>
            <a:ext cx="2380952" cy="5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7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0CE4475-DC3A-41D8-A680-83D27889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47FCD4D-4881-4776-BC67-8C1B139F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如何知道你目前的費用是</a:t>
            </a:r>
            <a:br>
              <a:rPr lang="en-US" altLang="zh-CN" dirty="0"/>
            </a:br>
            <a:r>
              <a:rPr lang="zh-CN" altLang="en-US" dirty="0"/>
              <a:t>多少金額？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E0E8BC-9E58-4E48-81AD-A08EF7A2A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926"/>
            <a:ext cx="9144000" cy="4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29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查閱個人剛剛建立好</a:t>
            </a:r>
            <a:r>
              <a:rPr lang="en-US" altLang="zh-CN" sz="6000" b="1" dirty="0"/>
              <a:t>MySQL</a:t>
            </a:r>
            <a:r>
              <a:rPr lang="zh-CN" altLang="en-US" sz="6000" b="1" dirty="0"/>
              <a:t>資料庫</a:t>
            </a:r>
            <a:r>
              <a:rPr lang="zh-TW" altLang="en-US" sz="6000" b="1" dirty="0"/>
              <a:t>基本資訊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887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</a:rPr>
              <a:t>注意：伺服器名稱</a:t>
            </a:r>
            <a:r>
              <a:rPr lang="zh-CN" altLang="en-US" sz="2400" b="1" dirty="0">
                <a:effectLst/>
              </a:rPr>
              <a:t>：</a:t>
            </a:r>
            <a:r>
              <a:rPr lang="en-US" altLang="zh-CN" sz="2400" b="1" dirty="0" err="1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xxx.</a:t>
            </a:r>
            <a:r>
              <a:rPr lang="en-US" altLang="zh-CN" sz="2400" b="1" dirty="0" err="1">
                <a:solidFill>
                  <a:srgbClr val="C00000"/>
                </a:solidFill>
                <a:effectLst/>
              </a:rPr>
              <a:t>.mysql.database.azure.com</a:t>
            </a:r>
            <a:endParaRPr lang="en-US" altLang="zh-CN" b="1" dirty="0">
              <a:solidFill>
                <a:srgbClr val="C00000"/>
              </a:solidFill>
              <a:effectLst/>
              <a:highlight>
                <a:srgbClr val="FFFF00"/>
              </a:highlight>
            </a:endParaRPr>
          </a:p>
          <a:p>
            <a:endParaRPr lang="en-US" altLang="zh-CN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如何由外連線到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MySQL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資料庫的資訊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61B225-A07C-4E1F-B81F-447B9897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如何查詢</a:t>
            </a:r>
            <a:r>
              <a:rPr lang="en-US" altLang="zh-CN" sz="6000" b="1" dirty="0"/>
              <a:t>Azure MySQL</a:t>
            </a:r>
            <a:r>
              <a:rPr lang="zh-CN" altLang="en-US" sz="6000" b="1" dirty="0"/>
              <a:t>資料庫</a:t>
            </a:r>
            <a:endParaRPr lang="en-US" altLang="zh-CN" sz="6000" b="1" dirty="0"/>
          </a:p>
          <a:p>
            <a:r>
              <a:rPr lang="zh-CN" altLang="en-US" sz="6000" b="1" dirty="0"/>
              <a:t>三種方法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3700511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820472" cy="4140460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/>
              <a:t>第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種方法</a:t>
            </a:r>
            <a:endParaRPr lang="en-US" altLang="zh-CN" sz="6600" b="1" dirty="0"/>
          </a:p>
          <a:p>
            <a:r>
              <a:rPr lang="zh-CN" altLang="en-US" sz="6600" b="1" dirty="0"/>
              <a:t>安裝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 Data Studio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連線到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不實作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9180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錯誤方法：它沒有像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資料庫的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查詢編輯器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 </a:t>
            </a:r>
            <a:r>
              <a:rPr lang="en-US" altLang="zh-TW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Azure Data Studio 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來連線到 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 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伺服器，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並使用 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SQL 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陳述式來插入和查詢資料庫中的資料。 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Data Studio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跨平台的資料庫管理工具，支援多種資料庫系統，包括 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您可以在 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Data Studio 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中建立查詢編輯器，並執行 </a:t>
            </a:r>
            <a:r>
              <a:rPr lang="en-US" altLang="zh-TW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SQL 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查詢，並查看查詢結果和執行計畫。</a:t>
            </a:r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如何讀取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Azure 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Azure Data Studio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308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669979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  <a:r>
              <a:rPr lang="en-US" altLang="zh-CN" sz="32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：先到</a:t>
            </a:r>
            <a:r>
              <a:rPr lang="en-US" altLang="zh-CN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Azure Data Studio 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52400"/>
            <a:ext cx="886732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如何讀取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Azure MySQL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Azure Data Studio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ED4F11B-BD07-4477-9A69-3FFED09A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38974"/>
            <a:ext cx="7342857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2623253-EF11-4ACA-8B59-BE9A3EF1F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C25635D-D77B-4459-8480-B9323B79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E37C719-7304-4075-87BF-7D451BD5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9144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EB924E6-C331-4971-98F6-E0C1FAC98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99" y="1551694"/>
            <a:ext cx="8532401" cy="2232248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67F5B0D6-6294-4A87-A7CC-4AC08980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如何讀取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Azure MySQL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資料庫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Azure Data Studio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132457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第</a:t>
            </a:r>
            <a:r>
              <a:rPr lang="en-US" altLang="zh-CN" sz="6600" b="1" dirty="0"/>
              <a:t>2</a:t>
            </a:r>
            <a:r>
              <a:rPr lang="zh-CN" altLang="en-US" sz="6600" b="1" dirty="0"/>
              <a:t>種方法</a:t>
            </a:r>
            <a:endParaRPr lang="en-US" altLang="zh-CN" sz="6600" b="1" dirty="0"/>
          </a:p>
          <a:p>
            <a:r>
              <a:rPr lang="en-US" altLang="zh-CN" sz="6600" b="1" dirty="0"/>
              <a:t>MySQL </a:t>
            </a:r>
            <a:r>
              <a:rPr lang="en-US" altLang="zh-CN" sz="6600" b="1" dirty="0" err="1"/>
              <a:t>WorkBench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連線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endParaRPr lang="en-US" altLang="zh-CN" sz="4800" b="1" dirty="0">
              <a:effectLst/>
            </a:endParaRPr>
          </a:p>
          <a:p>
            <a:pPr lvl="1"/>
            <a:endParaRPr lang="en-US" altLang="zh-CN" sz="4400" b="1" dirty="0">
              <a:effectLst/>
            </a:endParaRPr>
          </a:p>
          <a:p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2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B3E339-F028-46BA-92AC-89CF2DB9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" y="1429147"/>
            <a:ext cx="5661702" cy="26043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3AE4296-9F17-4DEC-ACE2-37EBB93E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57" y="2749444"/>
            <a:ext cx="7129081" cy="41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/>
              </a:rPr>
              <a:t>主機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connection name</a:t>
            </a:r>
          </a:p>
          <a:p>
            <a:r>
              <a:rPr lang="en-US" altLang="zh-CN" sz="3200" dirty="0">
                <a:solidFill>
                  <a:srgbClr val="C00000"/>
                </a:solidFill>
                <a:effectLst/>
              </a:rPr>
              <a:t>Username</a:t>
            </a:r>
          </a:p>
          <a:p>
            <a:pPr lvl="1"/>
            <a:r>
              <a:rPr lang="zh-CN" altLang="en-US" sz="2800" b="1" dirty="0">
                <a:effectLst/>
              </a:rPr>
              <a:t>要到</a:t>
            </a:r>
            <a:r>
              <a:rPr lang="en-US" altLang="zh-CN" sz="2800" b="1" dirty="0">
                <a:effectLst/>
              </a:rPr>
              <a:t>Azure </a:t>
            </a:r>
            <a:r>
              <a:rPr lang="en-US" altLang="zh-CN" sz="2800" b="1" dirty="0" err="1">
                <a:effectLst/>
              </a:rPr>
              <a:t>mysql</a:t>
            </a:r>
            <a:r>
              <a:rPr lang="zh-CN" altLang="en-US" sz="2800" b="1" dirty="0">
                <a:effectLst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概觀</a:t>
            </a:r>
            <a:r>
              <a:rPr lang="zh-CN" altLang="en-US" sz="2800" b="1" dirty="0">
                <a:effectLst/>
              </a:rPr>
              <a:t>裡面，查詢</a:t>
            </a:r>
            <a:endParaRPr lang="en-US" altLang="zh-CN" sz="2800" b="1" dirty="0">
              <a:effectLst/>
            </a:endParaRPr>
          </a:p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2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9EFB026-953C-4EA5-8695-9634083B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487"/>
            <a:ext cx="9144000" cy="33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6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484784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/>
              </a:rPr>
              <a:t>連線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…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，若是出現下面錯誤訊息，</a:t>
            </a:r>
            <a:endParaRPr lang="en-US" altLang="zh-CN" sz="3200" b="1" dirty="0">
              <a:solidFill>
                <a:srgbClr val="C00000"/>
              </a:solidFill>
              <a:effectLst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effectLst/>
              </a:rPr>
              <a:t>表示要設定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Azure </a:t>
            </a:r>
            <a:r>
              <a:rPr lang="en-US" altLang="zh-CN" sz="3200" b="1" dirty="0" err="1">
                <a:solidFill>
                  <a:srgbClr val="C00000"/>
                </a:solidFill>
                <a:effectLst/>
              </a:rPr>
              <a:t>mySQL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的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『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網路設定與安全性設定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』</a:t>
            </a:r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第</a:t>
            </a:r>
            <a:r>
              <a:rPr lang="en-US" altLang="zh-CN" sz="4400" dirty="0"/>
              <a:t>2</a:t>
            </a:r>
            <a:r>
              <a:rPr lang="zh-CN" altLang="en-US" sz="4400" dirty="0"/>
              <a:t>種方法：</a:t>
            </a:r>
            <a:r>
              <a:rPr lang="en-US" altLang="zh-CN" sz="4400" dirty="0"/>
              <a:t>MySQL </a:t>
            </a:r>
            <a:r>
              <a:rPr lang="en-US" altLang="zh-CN" sz="4400" dirty="0" err="1"/>
              <a:t>WorkBench</a:t>
            </a:r>
            <a:br>
              <a:rPr lang="en-US" altLang="zh-CN" sz="4400" dirty="0"/>
            </a:b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r>
              <a:rPr lang="zh-CN" altLang="en-US" sz="4400" dirty="0"/>
              <a:t>雲端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910A6C-F397-4C3D-B2A5-3A21BFF2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345" y="2668383"/>
            <a:ext cx="4643310" cy="42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1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5B4612D-0B84-4FFA-82C8-E69509FB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設定</a:t>
            </a:r>
            <a:r>
              <a:rPr lang="en-US" altLang="zh-CN" sz="4000" dirty="0"/>
              <a:t>『</a:t>
            </a:r>
            <a:r>
              <a:rPr lang="zh-CN" altLang="en-US" sz="4000" dirty="0"/>
              <a:t>網路</a:t>
            </a:r>
            <a:r>
              <a:rPr lang="en-US" altLang="zh-CN" sz="4000" dirty="0"/>
              <a:t>』</a:t>
            </a:r>
            <a:r>
              <a:rPr lang="en-US" altLang="zh-CN" sz="4000" dirty="0">
                <a:sym typeface="Wingdings" panose="05000000000000000000" pitchFamily="2" charset="2"/>
              </a:rPr>
              <a:t> </a:t>
            </a:r>
            <a:r>
              <a:rPr lang="zh-TW" altLang="en-US" sz="4000" dirty="0">
                <a:sym typeface="Wingdings" panose="05000000000000000000" pitchFamily="2" charset="2"/>
              </a:rPr>
              <a:t>允許來自 </a:t>
            </a:r>
            <a:r>
              <a:rPr lang="en-US" altLang="zh-TW" sz="4000" dirty="0">
                <a:sym typeface="Wingdings" panose="05000000000000000000" pitchFamily="2" charset="2"/>
              </a:rPr>
              <a:t>Azure </a:t>
            </a:r>
            <a:r>
              <a:rPr lang="zh-TW" altLang="en-US" sz="4000" dirty="0">
                <a:sym typeface="Wingdings" panose="05000000000000000000" pitchFamily="2" charset="2"/>
              </a:rPr>
              <a:t>內的任何 </a:t>
            </a:r>
            <a:r>
              <a:rPr lang="en-US" altLang="zh-TW" sz="4000" dirty="0">
                <a:sym typeface="Wingdings" panose="05000000000000000000" pitchFamily="2" charset="2"/>
              </a:rPr>
              <a:t>Azure </a:t>
            </a:r>
            <a:r>
              <a:rPr lang="zh-TW" altLang="en-US" sz="4000" dirty="0">
                <a:sym typeface="Wingdings" panose="05000000000000000000" pitchFamily="2" charset="2"/>
              </a:rPr>
              <a:t>服務可公用存取此伺服器</a:t>
            </a:r>
            <a:endParaRPr lang="zh-TW" altLang="en-US" sz="4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0056E5-7A5F-436D-9504-03614228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設定</a:t>
            </a:r>
            <a:r>
              <a:rPr lang="en-US" altLang="zh-CN" sz="3600" dirty="0"/>
              <a:t>1</a:t>
            </a:r>
            <a:r>
              <a:rPr lang="zh-CN" altLang="en-US" sz="3600" dirty="0"/>
              <a:t>：設定</a:t>
            </a:r>
            <a:r>
              <a:rPr lang="en-US" altLang="zh-CN" sz="3600" dirty="0"/>
              <a:t>『</a:t>
            </a:r>
            <a:r>
              <a:rPr lang="zh-CN" altLang="en-US" sz="3600" dirty="0"/>
              <a:t>網路</a:t>
            </a:r>
            <a:r>
              <a:rPr lang="en-US" altLang="zh-CN" sz="3600" dirty="0"/>
              <a:t>』</a:t>
            </a:r>
            <a:r>
              <a:rPr lang="en-US" altLang="zh-CN" sz="3600" dirty="0">
                <a:sym typeface="Wingdings" panose="05000000000000000000" pitchFamily="2" charset="2"/>
              </a:rPr>
              <a:t> </a:t>
            </a:r>
            <a:r>
              <a:rPr lang="zh-TW" altLang="en-US" sz="3600" dirty="0">
                <a:sym typeface="Wingdings" panose="05000000000000000000" pitchFamily="2" charset="2"/>
              </a:rPr>
              <a:t>允許來自 </a:t>
            </a:r>
            <a:r>
              <a:rPr lang="en-US" altLang="zh-TW" sz="3600" dirty="0">
                <a:sym typeface="Wingdings" panose="05000000000000000000" pitchFamily="2" charset="2"/>
              </a:rPr>
              <a:t>Azure </a:t>
            </a:r>
            <a:r>
              <a:rPr lang="zh-TW" altLang="en-US" sz="3600" dirty="0">
                <a:sym typeface="Wingdings" panose="05000000000000000000" pitchFamily="2" charset="2"/>
              </a:rPr>
              <a:t>內的任何 </a:t>
            </a:r>
            <a:r>
              <a:rPr lang="en-US" altLang="zh-TW" sz="3600" dirty="0">
                <a:sym typeface="Wingdings" panose="05000000000000000000" pitchFamily="2" charset="2"/>
              </a:rPr>
              <a:t>Azure </a:t>
            </a:r>
            <a:r>
              <a:rPr lang="zh-TW" altLang="en-US" sz="3600" dirty="0">
                <a:sym typeface="Wingdings" panose="05000000000000000000" pitchFamily="2" charset="2"/>
              </a:rPr>
              <a:t>服務可公用存取此伺服器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3EC5E5-49AB-4CAA-A9DA-001D867A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568"/>
            <a:ext cx="9251504" cy="3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1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27E342-3545-4385-A5A3-60BFEA41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F4E56D-AA3A-45E5-8845-BFBF9D1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 b="1" dirty="0"/>
              <a:t>設定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：開放防火牆設定</a:t>
            </a:r>
            <a:r>
              <a:rPr lang="en-US" altLang="zh-CN" sz="4000" b="1" dirty="0"/>
              <a:t>(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這個最重要</a:t>
            </a:r>
            <a:r>
              <a:rPr lang="en-US" altLang="zh-CN" sz="4000" b="1" dirty="0"/>
              <a:t>)</a:t>
            </a:r>
            <a:br>
              <a:rPr lang="en-US" altLang="zh-CN" sz="4400" b="1" dirty="0"/>
            </a:br>
            <a:r>
              <a:rPr lang="en-US" altLang="zh-CN" sz="4400" b="1" dirty="0"/>
              <a:t>IP</a:t>
            </a:r>
            <a:r>
              <a:rPr lang="zh-CN" altLang="en-US" sz="4400" b="1" dirty="0"/>
              <a:t>：</a:t>
            </a:r>
            <a:r>
              <a:rPr lang="en-US" altLang="zh-CN" sz="4400" b="1" dirty="0"/>
              <a:t>0.0.0.0</a:t>
            </a:r>
            <a:r>
              <a:rPr lang="zh-CN" altLang="en-US" sz="4400" b="1" dirty="0"/>
              <a:t>～</a:t>
            </a:r>
            <a:r>
              <a:rPr lang="en-US" altLang="zh-CN" sz="4400" b="1" dirty="0"/>
              <a:t>255.255.255.255</a:t>
            </a:r>
            <a:endParaRPr lang="zh-TW" altLang="en-US" sz="44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501FC8-91AB-4B85-AF8A-E63F4F0A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471856"/>
            <a:ext cx="9000000" cy="50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4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27E342-3545-4385-A5A3-60BFEA41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你也可以新增目前該用戶</a:t>
            </a:r>
            <a:r>
              <a:rPr lang="en-US" altLang="zh-CN" dirty="0"/>
              <a:t>IP</a:t>
            </a:r>
            <a:r>
              <a:rPr lang="zh-CN" altLang="en-US" dirty="0"/>
              <a:t>位址</a:t>
            </a:r>
            <a:endParaRPr lang="en-US" altLang="zh-CN" dirty="0"/>
          </a:p>
          <a:p>
            <a:pPr lvl="1"/>
            <a:r>
              <a:rPr lang="zh-CN" altLang="en-US" dirty="0"/>
              <a:t>但是換電腦</a:t>
            </a:r>
            <a:r>
              <a:rPr lang="en-US" altLang="zh-CN" dirty="0"/>
              <a:t>(IP</a:t>
            </a:r>
            <a:r>
              <a:rPr lang="zh-CN" altLang="en-US" dirty="0"/>
              <a:t>不同</a:t>
            </a:r>
            <a:r>
              <a:rPr lang="en-US" altLang="zh-CN" dirty="0"/>
              <a:t>)</a:t>
            </a:r>
            <a:r>
              <a:rPr lang="zh-CN" altLang="en-US" dirty="0"/>
              <a:t>，每次連線，都要新增新的</a:t>
            </a:r>
            <a:r>
              <a:rPr lang="en-US" altLang="zh-CN" dirty="0"/>
              <a:t>IP</a:t>
            </a:r>
            <a:r>
              <a:rPr lang="zh-CN" altLang="en-US" dirty="0"/>
              <a:t>位址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F4E56D-AA3A-45E5-8845-BFBF9D1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 b="1" dirty="0"/>
              <a:t>設定</a:t>
            </a:r>
            <a:r>
              <a:rPr lang="en-US" altLang="zh-CN" sz="4000" b="1" dirty="0"/>
              <a:t>2</a:t>
            </a:r>
            <a:r>
              <a:rPr lang="zh-CN" altLang="en-US" sz="4000" b="1" dirty="0"/>
              <a:t>：開放防火牆設定</a:t>
            </a:r>
            <a:r>
              <a:rPr lang="en-US" altLang="zh-CN" sz="4000" b="1" dirty="0"/>
              <a:t>(</a:t>
            </a:r>
            <a:r>
              <a:rPr lang="zh-CN" altLang="en-US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這個最重要</a:t>
            </a:r>
            <a:r>
              <a:rPr lang="en-US" altLang="zh-CN" sz="4000" b="1" dirty="0"/>
              <a:t>)</a:t>
            </a:r>
            <a:br>
              <a:rPr lang="en-US" altLang="zh-CN" sz="4400" b="1" dirty="0"/>
            </a:br>
            <a:r>
              <a:rPr lang="en-US" altLang="zh-CN" sz="4400" b="1" dirty="0"/>
              <a:t>IP</a:t>
            </a:r>
            <a:r>
              <a:rPr lang="zh-CN" altLang="en-US" sz="4400" b="1" dirty="0"/>
              <a:t>：</a:t>
            </a:r>
            <a:r>
              <a:rPr lang="en-US" altLang="zh-CN" sz="4400" b="1" dirty="0"/>
              <a:t>0.0.0.0</a:t>
            </a:r>
            <a:r>
              <a:rPr lang="zh-CN" altLang="en-US" sz="4400" b="1" dirty="0"/>
              <a:t>～</a:t>
            </a:r>
            <a:r>
              <a:rPr lang="en-US" altLang="zh-CN" sz="4400" b="1" dirty="0"/>
              <a:t>255.255.255.255</a:t>
            </a:r>
            <a:endParaRPr lang="zh-TW" altLang="en-US" sz="4400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8325A6-B0C6-4B8B-A558-406A7D58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00857"/>
            <a:ext cx="6390476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6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927E342-3545-4385-A5A3-60BFEA41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若是在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</a:rPr>
              <a:t>企業</a:t>
            </a:r>
            <a:r>
              <a:rPr lang="zh-CN" altLang="en-US" sz="4400" dirty="0"/>
              <a:t>，要連線，必須新增特定的</a:t>
            </a:r>
            <a:r>
              <a:rPr lang="en-US" altLang="zh-CN" sz="4400" dirty="0"/>
              <a:t>IP</a:t>
            </a:r>
            <a:r>
              <a:rPr lang="zh-CN" altLang="en-US" sz="4400" dirty="0"/>
              <a:t>位址</a:t>
            </a:r>
            <a:endParaRPr lang="en-US" altLang="zh-CN" sz="4400" dirty="0"/>
          </a:p>
          <a:p>
            <a:pPr lvl="1"/>
            <a:r>
              <a:rPr lang="zh-CN" altLang="en-US" sz="4000" dirty="0">
                <a:solidFill>
                  <a:srgbClr val="7030A0"/>
                </a:solidFill>
              </a:rPr>
              <a:t>新增特定</a:t>
            </a:r>
            <a:r>
              <a:rPr lang="en-US" altLang="zh-CN" sz="4000" dirty="0">
                <a:solidFill>
                  <a:srgbClr val="7030A0"/>
                </a:solidFill>
              </a:rPr>
              <a:t>IP</a:t>
            </a:r>
            <a:r>
              <a:rPr lang="zh-CN" altLang="en-US" sz="4000" dirty="0">
                <a:solidFill>
                  <a:srgbClr val="7030A0"/>
                </a:solidFill>
              </a:rPr>
              <a:t>位址</a:t>
            </a:r>
            <a:endParaRPr lang="en-US" altLang="zh-CN" sz="4000" dirty="0">
              <a:solidFill>
                <a:srgbClr val="7030A0"/>
              </a:solidFill>
            </a:endParaRPr>
          </a:p>
          <a:p>
            <a:r>
              <a:rPr lang="zh-CN" altLang="en-US" sz="4400" dirty="0"/>
              <a:t>現在只是</a:t>
            </a:r>
            <a:r>
              <a:rPr lang="zh-CN" altLang="en-US" sz="4400" dirty="0">
                <a:solidFill>
                  <a:srgbClr val="C00000"/>
                </a:solidFill>
                <a:highlight>
                  <a:srgbClr val="FFFF00"/>
                </a:highlight>
              </a:rPr>
              <a:t>學生開發階段</a:t>
            </a:r>
            <a:r>
              <a:rPr lang="zh-CN" altLang="en-US" sz="4400" dirty="0"/>
              <a:t>，為了省事</a:t>
            </a:r>
            <a:endParaRPr lang="en-US" altLang="zh-CN" sz="4400" dirty="0"/>
          </a:p>
          <a:p>
            <a:pPr lvl="1"/>
            <a:r>
              <a:rPr lang="zh-CN" altLang="en-US" sz="4000" dirty="0">
                <a:solidFill>
                  <a:srgbClr val="7030A0"/>
                </a:solidFill>
              </a:rPr>
              <a:t>開放全部的</a:t>
            </a:r>
            <a:r>
              <a:rPr lang="en-US" altLang="zh-CN" sz="4000" dirty="0">
                <a:solidFill>
                  <a:srgbClr val="7030A0"/>
                </a:solidFill>
              </a:rPr>
              <a:t>IP</a:t>
            </a:r>
          </a:p>
          <a:p>
            <a:pPr lvl="1"/>
            <a:r>
              <a:rPr lang="en-US" altLang="zh-CN" sz="4000" dirty="0">
                <a:solidFill>
                  <a:srgbClr val="7030A0"/>
                </a:solidFill>
              </a:rPr>
              <a:t>IP</a:t>
            </a:r>
            <a:r>
              <a:rPr lang="zh-CN" altLang="en-US" sz="4000" dirty="0">
                <a:solidFill>
                  <a:srgbClr val="7030A0"/>
                </a:solidFill>
              </a:rPr>
              <a:t>：</a:t>
            </a:r>
            <a:r>
              <a:rPr lang="en-US" altLang="zh-CN" sz="4000" dirty="0">
                <a:solidFill>
                  <a:srgbClr val="7030A0"/>
                </a:solidFill>
              </a:rPr>
              <a:t>0.0.0.0</a:t>
            </a:r>
            <a:r>
              <a:rPr lang="zh-CN" altLang="en-US" sz="4000" dirty="0">
                <a:solidFill>
                  <a:srgbClr val="7030A0"/>
                </a:solidFill>
              </a:rPr>
              <a:t>～</a:t>
            </a:r>
            <a:r>
              <a:rPr lang="en-US" altLang="zh-CN" sz="4000" dirty="0">
                <a:solidFill>
                  <a:srgbClr val="7030A0"/>
                </a:solidFill>
              </a:rPr>
              <a:t>255.255.255.255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F4E56D-AA3A-45E5-8845-BFBF9D1C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000" b="1" dirty="0"/>
              <a:t>觀念：專業的雲端主機，會針對個別</a:t>
            </a:r>
            <a:r>
              <a:rPr lang="en-US" altLang="zh-CN" sz="4000" b="1" dirty="0"/>
              <a:t>IP</a:t>
            </a:r>
            <a:r>
              <a:rPr lang="zh-CN" altLang="en-US" sz="4000" b="1" dirty="0"/>
              <a:t>，開放特定防火牆設定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7981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53BCD94-CAFA-4ABF-91A6-8183C44F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7EB7097-5FA4-4D1C-9D71-54C6B233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最後要儲存，才會設定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7D589F-8C5F-4593-BC67-2581285B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23" y="1600200"/>
            <a:ext cx="9224245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244916" cy="266429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6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伺服器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2790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/>
              </a:rPr>
              <a:t>主機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connection name</a:t>
            </a:r>
          </a:p>
          <a:p>
            <a:r>
              <a:rPr lang="en-US" altLang="zh-CN" sz="3200" dirty="0">
                <a:solidFill>
                  <a:srgbClr val="C00000"/>
                </a:solidFill>
                <a:effectLst/>
              </a:rPr>
              <a:t>Username</a:t>
            </a:r>
          </a:p>
          <a:p>
            <a:pPr lvl="1"/>
            <a:r>
              <a:rPr lang="zh-CN" altLang="en-US" sz="2800" b="1" dirty="0">
                <a:effectLst/>
              </a:rPr>
              <a:t>要到</a:t>
            </a:r>
            <a:r>
              <a:rPr lang="en-US" altLang="zh-CN" sz="2800" b="1" dirty="0">
                <a:effectLst/>
              </a:rPr>
              <a:t>Azure </a:t>
            </a:r>
            <a:r>
              <a:rPr lang="en-US" altLang="zh-CN" sz="2800" b="1" dirty="0" err="1">
                <a:effectLst/>
              </a:rPr>
              <a:t>mysql</a:t>
            </a:r>
            <a:r>
              <a:rPr lang="zh-CN" altLang="en-US" sz="2800" b="1" dirty="0">
                <a:effectLst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概觀</a:t>
            </a:r>
            <a:r>
              <a:rPr lang="zh-CN" altLang="en-US" sz="2800" b="1" dirty="0">
                <a:effectLst/>
              </a:rPr>
              <a:t>裡面，查詢</a:t>
            </a:r>
            <a:endParaRPr lang="en-US" altLang="zh-CN" sz="2800" b="1" dirty="0">
              <a:effectLst/>
            </a:endParaRPr>
          </a:p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設定後，用</a:t>
            </a:r>
            <a:r>
              <a:rPr lang="en-US" altLang="zh-CN" sz="4400" dirty="0" err="1"/>
              <a:t>WorkBench</a:t>
            </a: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01E3B5-9675-454E-833A-935B4CEA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56" y="2560314"/>
            <a:ext cx="7129081" cy="41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27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/>
              <a:t>連線成功，</a:t>
            </a:r>
            <a:r>
              <a:rPr lang="en-US" altLang="zh-CN" sz="4400" dirty="0" err="1"/>
              <a:t>WorkBench</a:t>
            </a:r>
            <a:r>
              <a:rPr lang="zh-CN" altLang="en-US" sz="4400" dirty="0"/>
              <a:t>連線</a:t>
            </a:r>
            <a:r>
              <a:rPr lang="en-US" altLang="zh-CN" sz="4400" dirty="0"/>
              <a:t>Azure</a:t>
            </a:r>
            <a:endParaRPr lang="zh-TW" altLang="en-US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BFBD621-4B01-4F6D-B978-57594A91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568952" cy="4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7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3996444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從</a:t>
            </a:r>
            <a:r>
              <a:rPr lang="en-US" altLang="zh-CN" sz="6600" b="1" dirty="0" err="1"/>
              <a:t>WorkBench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個資料庫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8277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28800"/>
            <a:ext cx="8867328" cy="4525963"/>
          </a:xfrm>
        </p:spPr>
        <p:txBody>
          <a:bodyPr>
            <a:normAutofit/>
          </a:bodyPr>
          <a:lstStyle/>
          <a:p>
            <a:pPr lvl="1"/>
            <a:endParaRPr lang="en-US" altLang="zh-CN" sz="3600" b="1" dirty="0">
              <a:effectLst/>
            </a:endParaRPr>
          </a:p>
          <a:p>
            <a:endParaRPr lang="en-US" altLang="zh-CN" sz="40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上傳一個資料庫</a:t>
            </a:r>
            <a:r>
              <a:rPr lang="en-US" altLang="zh-CN" sz="4000" dirty="0" err="1"/>
              <a:t>firstdb</a:t>
            </a:r>
            <a:br>
              <a:rPr lang="en-US" altLang="zh-CN" sz="3200" dirty="0"/>
            </a:br>
            <a:r>
              <a:rPr lang="en-US" altLang="zh-CN" sz="2400" dirty="0">
                <a:hlinkClick r:id="rId2"/>
              </a:rPr>
              <a:t>https://acupun.site/lecture/sql/example/sql/firstdb.zip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036A71-BB7C-4110-B880-6B495ACD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2656" y="1617182"/>
            <a:ext cx="5694479" cy="30047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20FDF3-1500-48CF-A6E6-12D7F464E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862" y="2833546"/>
            <a:ext cx="6463879" cy="43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8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72816"/>
            <a:ext cx="8867328" cy="5085184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effectLst/>
              </a:rPr>
              <a:t>1.</a:t>
            </a:r>
            <a:r>
              <a:rPr lang="zh-CN" altLang="en-US" sz="4400" dirty="0">
                <a:effectLst/>
              </a:rPr>
              <a:t> 匯入資料庫</a:t>
            </a:r>
            <a:r>
              <a:rPr lang="en-US" altLang="zh-CN" sz="4400" dirty="0" err="1">
                <a:effectLst/>
              </a:rPr>
              <a:t>firstdb</a:t>
            </a:r>
            <a:endParaRPr lang="en-US" altLang="zh-CN" sz="4400" dirty="0">
              <a:effectLst/>
            </a:endParaRPr>
          </a:p>
          <a:p>
            <a:r>
              <a:rPr lang="en-US" altLang="zh-CN" sz="4800" b="1" dirty="0">
                <a:effectLst/>
              </a:rPr>
              <a:t>2.</a:t>
            </a:r>
            <a:r>
              <a:rPr lang="zh-CN" altLang="en-US" sz="4800" b="1" dirty="0">
                <a:effectLst/>
              </a:rPr>
              <a:t>查詢：顯示經管</a:t>
            </a:r>
            <a:r>
              <a:rPr lang="en-US" altLang="zh-CN" sz="4800" b="1" dirty="0">
                <a:effectLst/>
              </a:rPr>
              <a:t>2A</a:t>
            </a:r>
            <a:r>
              <a:rPr lang="zh-CN" altLang="en-US" sz="4800" b="1" dirty="0">
                <a:effectLst/>
              </a:rPr>
              <a:t>學生的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姓名，數學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3.</a:t>
            </a:r>
            <a:r>
              <a:rPr lang="zh-CN" altLang="en-US" sz="4800" b="1" dirty="0">
                <a:effectLst/>
              </a:rPr>
              <a:t>顯示</a:t>
            </a:r>
            <a:r>
              <a:rPr lang="en-US" altLang="zh-CN" sz="4800" b="1" dirty="0">
                <a:effectLst/>
              </a:rPr>
              <a:t>books</a:t>
            </a:r>
            <a:r>
              <a:rPr lang="zh-CN" altLang="en-US" sz="4800" b="1" dirty="0">
                <a:effectLst/>
              </a:rPr>
              <a:t>的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書名，價格</a:t>
            </a:r>
            <a:r>
              <a:rPr lang="en-US" altLang="zh-CN" sz="4800" b="1" dirty="0">
                <a:effectLst/>
              </a:rPr>
              <a:t>』</a:t>
            </a:r>
          </a:p>
          <a:p>
            <a:r>
              <a:rPr lang="en-US" altLang="zh-CN" sz="4800" b="1" dirty="0">
                <a:effectLst/>
              </a:rPr>
              <a:t>4.</a:t>
            </a:r>
            <a:r>
              <a:rPr lang="zh-CN" altLang="en-US" sz="4800" b="1" dirty="0">
                <a:effectLst/>
              </a:rPr>
              <a:t>修改資料表</a:t>
            </a:r>
            <a:r>
              <a:rPr lang="en-US" altLang="zh-CN" sz="4800" b="1" dirty="0">
                <a:effectLst/>
              </a:rPr>
              <a:t>『</a:t>
            </a:r>
            <a:r>
              <a:rPr lang="zh-CN" altLang="en-US" sz="4800" b="1" dirty="0">
                <a:effectLst/>
              </a:rPr>
              <a:t>經管</a:t>
            </a:r>
            <a:r>
              <a:rPr lang="en-US" altLang="zh-CN" sz="4800" b="1" dirty="0">
                <a:effectLst/>
              </a:rPr>
              <a:t>2A』</a:t>
            </a:r>
            <a:r>
              <a:rPr lang="en-US" altLang="zh-CN" sz="4800" b="1" dirty="0">
                <a:effectLst/>
                <a:sym typeface="Wingdings" panose="05000000000000000000" pitchFamily="2" charset="2"/>
              </a:rPr>
              <a:t></a:t>
            </a:r>
            <a:r>
              <a:rPr lang="en-US" altLang="zh-CN" sz="4800" dirty="0">
                <a:effectLst/>
              </a:rPr>
              <a:t> 『</a:t>
            </a:r>
            <a:r>
              <a:rPr lang="zh-CN" altLang="en-US" sz="4800" dirty="0">
                <a:effectLst/>
              </a:rPr>
              <a:t>經管</a:t>
            </a:r>
            <a:r>
              <a:rPr lang="en-US" altLang="zh-CN" sz="4800" dirty="0">
                <a:effectLst/>
              </a:rPr>
              <a:t>3A』</a:t>
            </a:r>
            <a:endParaRPr lang="en-US" altLang="zh-CN" sz="4800" b="1" dirty="0">
              <a:effectLst/>
            </a:endParaRPr>
          </a:p>
          <a:p>
            <a:endParaRPr lang="en-US" altLang="zh-CN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zh-CN" altLang="en-US" sz="4400" dirty="0"/>
              <a:t>練習題：匯入</a:t>
            </a:r>
            <a:r>
              <a:rPr lang="en-US" altLang="zh-CN" sz="4400" dirty="0" err="1"/>
              <a:t>firstdb</a:t>
            </a:r>
            <a:r>
              <a:rPr lang="zh-CN" altLang="en-US" sz="4400" dirty="0"/>
              <a:t>資料庫</a:t>
            </a:r>
            <a:br>
              <a:rPr lang="en-US" altLang="zh-CN" sz="4400" dirty="0"/>
            </a:br>
            <a:r>
              <a:rPr lang="en-US" altLang="zh-CN" sz="2400" dirty="0">
                <a:hlinkClick r:id="rId2"/>
              </a:rPr>
              <a:t>https://acupun.site/lecture/sql/example/sql/firstdb.zip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57085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35648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600" b="1" dirty="0"/>
              <a:t>第</a:t>
            </a:r>
            <a:r>
              <a:rPr lang="en-US" altLang="zh-CN" sz="6600" b="1" dirty="0"/>
              <a:t>3</a:t>
            </a:r>
            <a:r>
              <a:rPr lang="zh-CN" altLang="en-US" sz="6600" b="1" dirty="0"/>
              <a:t>種方法</a:t>
            </a:r>
            <a:endParaRPr lang="en-US" altLang="zh-CN" sz="6600" b="1" dirty="0"/>
          </a:p>
          <a:p>
            <a:r>
              <a:rPr lang="zh-CN" altLang="en-US" sz="6600" b="1" dirty="0"/>
              <a:t>用</a:t>
            </a:r>
            <a:r>
              <a:rPr lang="en-US" altLang="zh-CN" sz="6600" b="1" dirty="0"/>
              <a:t>google </a:t>
            </a:r>
            <a:r>
              <a:rPr lang="en-US" altLang="zh-CN" sz="6600" b="1" dirty="0" err="1"/>
              <a:t>colab</a:t>
            </a:r>
            <a:endParaRPr lang="en-US" altLang="zh-CN" sz="6600" b="1" dirty="0"/>
          </a:p>
          <a:p>
            <a:r>
              <a:rPr lang="zh-CN" altLang="en-US" sz="6600" b="1" dirty="0"/>
              <a:t>寫</a:t>
            </a:r>
            <a:r>
              <a:rPr lang="en-US" altLang="zh-CN" sz="6600" b="1" dirty="0"/>
              <a:t>python</a:t>
            </a:r>
            <a:r>
              <a:rPr lang="zh-CN" altLang="en-US" sz="6600" b="1" dirty="0"/>
              <a:t>程式</a:t>
            </a:r>
            <a:endParaRPr lang="en-US" altLang="zh-CN" sz="6600" b="1" dirty="0"/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連線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雲端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851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493696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先設定訂用帳戶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tion)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與資源群組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836712"/>
            <a:ext cx="9036496" cy="525780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訂用帳戶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tion)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這個是你 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的訂閱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訂用帳戶中的所有資源皆會一併計費。</a:t>
            </a:r>
            <a:r>
              <a:rPr lang="zh-TW" altLang="en-US" sz="2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可以選 </a:t>
            </a:r>
            <a:r>
              <a:rPr lang="en-US" altLang="zh-TW" sz="2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Free trial</a:t>
            </a:r>
            <a:r>
              <a:rPr lang="zh-TW" altLang="en-US" sz="2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，或是貴公司的訂閱</a:t>
            </a:r>
            <a:endParaRPr lang="en-US" altLang="zh-TW" sz="2000" b="1" dirty="0">
              <a:solidFill>
                <a:srgbClr val="7030A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TW" sz="2000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Subscrition</a:t>
            </a:r>
            <a:r>
              <a:rPr lang="en-US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1</a:t>
            </a:r>
            <a:endParaRPr lang="zh-TW" altLang="en-US" sz="2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資源群組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Resource Group)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：資源群組是資源的集合</a:t>
            </a:r>
            <a:endParaRPr lang="en-US" altLang="zh-TW" sz="2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用以分群及管理你的資源。可以把專案相關的資源都放在同一個資源群組裡。</a:t>
            </a:r>
            <a:r>
              <a:rPr lang="zh-CN" altLang="en-US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新建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(Create)</a:t>
            </a:r>
            <a:endParaRPr lang="zh-TW" altLang="en-US" sz="2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6396CD-BD99-4398-A0F1-D7C8E886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27" y="3537620"/>
            <a:ext cx="8066667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C3D756B-F7FE-4FEA-95C5-C7B424CE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39A751-F6FB-44EF-B2E5-7D6188DF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資源群組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6C252C-7099-41FE-93FC-A2D51387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7" y="1726321"/>
            <a:ext cx="8800365" cy="34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4206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1516</Words>
  <Application>Microsoft Office PowerPoint</Application>
  <PresentationFormat>如螢幕大小 (4:3)</PresentationFormat>
  <Paragraphs>217</Paragraphs>
  <Slides>75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1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</vt:lpstr>
      <vt:lpstr>PowerPoint 簡報</vt:lpstr>
      <vt:lpstr>正確做法：＋建立資源</vt:lpstr>
      <vt:lpstr>錯誤做法：選擇，SQL資料庫 因為：這個是微軟的產品：SQLServer</vt:lpstr>
      <vt:lpstr>PowerPoint 簡報</vt:lpstr>
      <vt:lpstr>PowerPoint 簡報</vt:lpstr>
      <vt:lpstr>PowerPoint 簡報</vt:lpstr>
      <vt:lpstr>先設定訂用帳戶(Subscription)與資源群組</vt:lpstr>
      <vt:lpstr>新增『資源群組』</vt:lpstr>
      <vt:lpstr>PowerPoint 簡報</vt:lpstr>
      <vt:lpstr>PowerPoint 簡報</vt:lpstr>
      <vt:lpstr>微軟是按照這個訂閱的權限來收費的</vt:lpstr>
      <vt:lpstr>PowerPoint 簡報</vt:lpstr>
      <vt:lpstr>建立mySQL伺服器 『基本』設定</vt:lpstr>
      <vt:lpstr>PowerPoint 簡報</vt:lpstr>
      <vt:lpstr>PowerPoint 簡報</vt:lpstr>
      <vt:lpstr>自訂登入的資料庫 管理帳戶密碼</vt:lpstr>
      <vt:lpstr>PowerPoint 簡報</vt:lpstr>
      <vt:lpstr>建立mySQL伺服器 『基本』設定</vt:lpstr>
      <vt:lpstr>PowerPoint 簡報</vt:lpstr>
      <vt:lpstr>PowerPoint 簡報</vt:lpstr>
      <vt:lpstr>『網路』設定</vt:lpstr>
      <vt:lpstr>PowerPoint 簡報</vt:lpstr>
      <vt:lpstr>若只是測試，而且自己在家裡，在學校都可以連線上，就允許任何的IP都可以登入mySQL</vt:lpstr>
      <vt:lpstr>開放防火牆設定： IP：0.0.0.0～255.255.255.255</vt:lpstr>
      <vt:lpstr>設定是否要加密的路線SSL</vt:lpstr>
      <vt:lpstr>PowerPoint 簡報</vt:lpstr>
      <vt:lpstr>PowerPoint 簡報</vt:lpstr>
      <vt:lpstr>PowerPoint 簡報</vt:lpstr>
      <vt:lpstr>PowerPoint 簡報</vt:lpstr>
      <vt:lpstr>按『建立』後，等待5分鐘</vt:lpstr>
      <vt:lpstr>PowerPoint 簡報</vt:lpstr>
      <vt:lpstr>PowerPoint 簡報</vt:lpstr>
      <vt:lpstr>如何設定不要使用SSL加密連線</vt:lpstr>
      <vt:lpstr>如何設定不要使用SSL加密連線</vt:lpstr>
      <vt:lpstr>如何設定不要使用SSL加密連線</vt:lpstr>
      <vt:lpstr>最後要儲存，才會設定</vt:lpstr>
      <vt:lpstr>PowerPoint 簡報</vt:lpstr>
      <vt:lpstr>設定1：設定『網路』 允許來自 Azure 內的任何 Azure 服務可公用存取此伺服器</vt:lpstr>
      <vt:lpstr>設定2：開放防火牆設定： IP：0.0.0.0～255.255.255.255</vt:lpstr>
      <vt:lpstr>最後要儲存，才會設定</vt:lpstr>
      <vt:lpstr>PowerPoint 簡報</vt:lpstr>
      <vt:lpstr>如何找到建立好的MySQL資料庫</vt:lpstr>
      <vt:lpstr>如何找到建立好的MySQL資料庫</vt:lpstr>
      <vt:lpstr>如何找到建立好的MySQL資料庫</vt:lpstr>
      <vt:lpstr>如何找到建立好的MySQL資料庫</vt:lpstr>
      <vt:lpstr>PowerPoint 簡報</vt:lpstr>
      <vt:lpstr>建立資源後，若沒有使用就要馬上停止，否則會一直計費</vt:lpstr>
      <vt:lpstr>建立資源後，若沒有使用就要馬上停止，否則會一直計費</vt:lpstr>
      <vt:lpstr>建立資源後，若沒有使用就要馬上停止，否則會一直計費</vt:lpstr>
      <vt:lpstr>PowerPoint 簡報</vt:lpstr>
      <vt:lpstr>如何知道你目前的費用是 多少金額？</vt:lpstr>
      <vt:lpstr>如何知道你目前的費用是 多少金額？</vt:lpstr>
      <vt:lpstr>PowerPoint 簡報</vt:lpstr>
      <vt:lpstr>如何由外連線到MySQL資料庫的資訊</vt:lpstr>
      <vt:lpstr>PowerPoint 簡報</vt:lpstr>
      <vt:lpstr>PowerPoint 簡報</vt:lpstr>
      <vt:lpstr>如何讀取Azure MySQL資料庫 方法1：Azure Data Studio</vt:lpstr>
      <vt:lpstr>如何讀取Azure MySQL資料庫 方法1：Azure Data Studio</vt:lpstr>
      <vt:lpstr>如何讀取Azure MySQL資料庫 方法1：Azure Data Studio</vt:lpstr>
      <vt:lpstr>PowerPoint 簡報</vt:lpstr>
      <vt:lpstr>第2種方法：MySQL WorkBench 連線Azure雲端</vt:lpstr>
      <vt:lpstr>第2種方法：MySQL WorkBench 連線Azure雲端</vt:lpstr>
      <vt:lpstr>第2種方法：MySQL WorkBench 連線Azure雲端</vt:lpstr>
      <vt:lpstr>設定1：設定『網路』 允許來自 Azure 內的任何 Azure 服務可公用存取此伺服器</vt:lpstr>
      <vt:lpstr>設定2：開放防火牆設定(這個最重要) IP：0.0.0.0～255.255.255.255</vt:lpstr>
      <vt:lpstr>設定2：開放防火牆設定(這個最重要) IP：0.0.0.0～255.255.255.255</vt:lpstr>
      <vt:lpstr>觀念：專業的雲端主機，會針對個別IP，開放特定防火牆設定</vt:lpstr>
      <vt:lpstr>最後要儲存，才會設定</vt:lpstr>
      <vt:lpstr>設定後，用WorkBench連線Azure</vt:lpstr>
      <vt:lpstr>連線成功，WorkBench連線Azure</vt:lpstr>
      <vt:lpstr>PowerPoint 簡報</vt:lpstr>
      <vt:lpstr>上傳一個資料庫firstdb https://acupun.site/lecture/sql/example/sql/firstdb.zip</vt:lpstr>
      <vt:lpstr>練習題：匯入firstdb資料庫 https://acupun.site/lecture/sql/example/sql/firstdb.zip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2023-09-08T08:50:24Z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