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565" r:id="rId3"/>
    <p:sldId id="858" r:id="rId4"/>
    <p:sldId id="859" r:id="rId5"/>
    <p:sldId id="860" r:id="rId6"/>
    <p:sldId id="861" r:id="rId7"/>
    <p:sldId id="862" r:id="rId8"/>
    <p:sldId id="863" r:id="rId9"/>
    <p:sldId id="864" r:id="rId1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3977" autoAdjust="0"/>
  </p:normalViewPr>
  <p:slideViewPr>
    <p:cSldViewPr>
      <p:cViewPr varScale="1">
        <p:scale>
          <a:sx n="68" d="100"/>
          <a:sy n="68" d="100"/>
        </p:scale>
        <p:origin x="10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1/20/2024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8307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5220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7116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373216"/>
          </a:xfrm>
        </p:spPr>
        <p:txBody>
          <a:bodyPr/>
          <a:lstStyle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0" y="152400"/>
            <a:ext cx="8964488" cy="1265238"/>
          </a:xfrm>
        </p:spPr>
        <p:txBody>
          <a:bodyPr>
            <a:normAutofit/>
          </a:bodyPr>
          <a:lstStyle>
            <a:lvl1pPr algn="ctr"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TW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2024/1/20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upun.site/lecture/sql/example/sql/test.xlsx" TargetMode="External"/><Relationship Id="rId2" Type="http://schemas.openxmlformats.org/officeDocument/2006/relationships/hyperlink" Target="https://acupun.site/lecture/sql/example/sql/scoreChi.cs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11928" y="836712"/>
            <a:ext cx="8136535" cy="3384376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如何把</a:t>
            </a:r>
            <a:r>
              <a:rPr lang="en-US" altLang="zh-TW" sz="6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excel</a:t>
            </a:r>
            <a:r>
              <a:rPr lang="zh-TW" altLang="en-US" sz="6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的資料表轉成</a:t>
            </a:r>
            <a:r>
              <a:rPr lang="en-US" altLang="zh-TW" sz="66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mysql</a:t>
            </a:r>
            <a:r>
              <a:rPr lang="zh-TW" altLang="en-US" sz="6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資料表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93995" y="5013176"/>
            <a:ext cx="7772400" cy="1362075"/>
          </a:xfrm>
        </p:spPr>
        <p:txBody>
          <a:bodyPr/>
          <a:lstStyle/>
          <a:p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台北科技大學，經管系，陳擎文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29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3528" y="1088740"/>
            <a:ext cx="8244916" cy="3996444"/>
          </a:xfrm>
        </p:spPr>
        <p:txBody>
          <a:bodyPr>
            <a:normAutofit/>
          </a:bodyPr>
          <a:lstStyle/>
          <a:p>
            <a:r>
              <a:rPr lang="zh-CN" altLang="en-US" sz="6600" b="1" dirty="0"/>
              <a:t>新增資料庫的</a:t>
            </a:r>
            <a:endParaRPr lang="en-US" altLang="zh-CN" sz="6600" b="1" dirty="0"/>
          </a:p>
          <a:p>
            <a:r>
              <a:rPr lang="en-US" altLang="zh-CN" sz="6600" b="1" dirty="0"/>
              <a:t>2</a:t>
            </a:r>
            <a:r>
              <a:rPr lang="zh-CN" altLang="en-US" sz="6600" b="1" dirty="0"/>
              <a:t>種方法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79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658DBBEA-37A6-4429-B878-C7468E004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種：匯入別人給你的</a:t>
            </a:r>
            <a:r>
              <a:rPr lang="en-US" altLang="zh-CN" dirty="0"/>
              <a:t>*.</a:t>
            </a:r>
            <a:r>
              <a:rPr lang="en-US" altLang="zh-CN" dirty="0" err="1"/>
              <a:t>sql</a:t>
            </a:r>
            <a:r>
              <a:rPr lang="zh-CN" altLang="en-US" dirty="0"/>
              <a:t>檔案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第</a:t>
            </a:r>
            <a:r>
              <a:rPr lang="en-US" altLang="zh-CN" dirty="0"/>
              <a:t>2</a:t>
            </a:r>
            <a:r>
              <a:rPr lang="zh-CN" altLang="en-US" dirty="0"/>
              <a:t>種：手動新增資料庫，再匯入</a:t>
            </a:r>
            <a:r>
              <a:rPr lang="en-US" altLang="zh-CN" dirty="0"/>
              <a:t>csv</a:t>
            </a:r>
            <a:r>
              <a:rPr lang="zh-CN" altLang="en-US" dirty="0"/>
              <a:t>檔案</a:t>
            </a:r>
            <a:endParaRPr lang="en-US" altLang="zh-CN" dirty="0"/>
          </a:p>
          <a:p>
            <a:pPr lvl="1"/>
            <a:r>
              <a:rPr lang="zh-CN" altLang="en-US" dirty="0"/>
              <a:t>若是</a:t>
            </a:r>
            <a:r>
              <a:rPr lang="en-US" altLang="zh-CN" dirty="0"/>
              <a:t>excel</a:t>
            </a:r>
            <a:r>
              <a:rPr lang="zh-CN" altLang="en-US" dirty="0"/>
              <a:t>檔案，要手動儲存成</a:t>
            </a:r>
            <a:r>
              <a:rPr lang="en-US" altLang="zh-CN" dirty="0"/>
              <a:t>csv</a:t>
            </a:r>
            <a:r>
              <a:rPr lang="zh-CN" altLang="en-US" dirty="0"/>
              <a:t>檔案</a:t>
            </a:r>
            <a:endParaRPr lang="en-US" altLang="zh-CN" dirty="0"/>
          </a:p>
          <a:p>
            <a:pPr lvl="1"/>
            <a:r>
              <a:rPr lang="zh-CN" altLang="en-US" dirty="0"/>
              <a:t>而且編碼格式必須是</a:t>
            </a:r>
            <a:r>
              <a:rPr lang="en-US" altLang="zh-CN" dirty="0">
                <a:solidFill>
                  <a:srgbClr val="7030A0"/>
                </a:solidFill>
                <a:highlight>
                  <a:srgbClr val="FFFF00"/>
                </a:highlight>
              </a:rPr>
              <a:t>ANSI</a:t>
            </a:r>
          </a:p>
          <a:p>
            <a:pPr lvl="1"/>
            <a:r>
              <a:rPr lang="zh-CN" altLang="en-US" dirty="0"/>
              <a:t>不可以是</a:t>
            </a:r>
            <a:r>
              <a:rPr lang="en-US" altLang="zh-CN" dirty="0"/>
              <a:t>utf-8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79D4940-3BB2-400E-A59E-BEF0B0E7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新增資料庫的</a:t>
            </a:r>
            <a:r>
              <a:rPr lang="en-US" altLang="zh-CN" dirty="0"/>
              <a:t>2</a:t>
            </a:r>
            <a:r>
              <a:rPr lang="zh-CN" altLang="en-US" dirty="0"/>
              <a:t>種方法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274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658DBBEA-37A6-4429-B878-C7468E004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2392"/>
            <a:ext cx="9900592" cy="5373216"/>
          </a:xfrm>
        </p:spPr>
        <p:txBody>
          <a:bodyPr/>
          <a:lstStyle/>
          <a:p>
            <a:pPr lvl="1"/>
            <a:r>
              <a:rPr lang="en-US" altLang="zh-TW" dirty="0"/>
              <a:t>Create database test</a:t>
            </a:r>
          </a:p>
          <a:p>
            <a:pPr lvl="1"/>
            <a:r>
              <a:rPr lang="en-US" altLang="zh-TW" dirty="0"/>
              <a:t>Table data import Wizard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79D4940-3BB2-400E-A59E-BEF0B0E7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8964488" cy="540296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第</a:t>
            </a:r>
            <a:r>
              <a:rPr lang="en-US" altLang="zh-CN" sz="3600" dirty="0"/>
              <a:t>2</a:t>
            </a:r>
            <a:r>
              <a:rPr lang="zh-CN" altLang="en-US" sz="3600" dirty="0"/>
              <a:t>種：手動新增資料庫，再匯入</a:t>
            </a:r>
            <a:r>
              <a:rPr lang="en-US" altLang="zh-CN" sz="3600" dirty="0"/>
              <a:t>csv</a:t>
            </a:r>
            <a:r>
              <a:rPr lang="zh-CN" altLang="en-US" sz="3600" dirty="0"/>
              <a:t>檔案</a:t>
            </a:r>
            <a:endParaRPr lang="en-US" altLang="zh-CN" sz="36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BBC35F3-E9AC-4BAD-930A-1AACE2AE0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103993"/>
            <a:ext cx="5519466" cy="437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6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3528" y="1088740"/>
            <a:ext cx="8244916" cy="3996444"/>
          </a:xfrm>
        </p:spPr>
        <p:txBody>
          <a:bodyPr>
            <a:normAutofit/>
          </a:bodyPr>
          <a:lstStyle/>
          <a:p>
            <a:r>
              <a:rPr lang="zh-CN" altLang="en-US" sz="6600" b="1" dirty="0"/>
              <a:t>練習題：</a:t>
            </a:r>
            <a:endParaRPr lang="en-US" altLang="zh-CN" sz="6600" b="1" dirty="0"/>
          </a:p>
          <a:p>
            <a:r>
              <a:rPr lang="zh-CN" altLang="en-US" sz="6600" b="1" dirty="0">
                <a:latin typeface="微軟正黑體" pitchFamily="34" charset="-120"/>
                <a:ea typeface="微軟正黑體" pitchFamily="34" charset="-120"/>
              </a:rPr>
              <a:t>手動建立</a:t>
            </a:r>
            <a:r>
              <a:rPr lang="en-US" altLang="zh-CN" sz="6600" b="1" dirty="0">
                <a:latin typeface="微軟正黑體" pitchFamily="34" charset="-120"/>
                <a:ea typeface="微軟正黑體" pitchFamily="34" charset="-120"/>
              </a:rPr>
              <a:t>test</a:t>
            </a:r>
            <a:r>
              <a:rPr lang="zh-CN" altLang="en-US" sz="6600" b="1" dirty="0">
                <a:latin typeface="微軟正黑體" pitchFamily="34" charset="-120"/>
                <a:ea typeface="微軟正黑體" pitchFamily="34" charset="-120"/>
              </a:rPr>
              <a:t>資料庫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52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5BE3B19-9DC2-4FF9-92CE-30E076F1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36" y="1772816"/>
            <a:ext cx="8867328" cy="5085184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effectLst/>
                <a:hlinkClick r:id="rId2"/>
              </a:rPr>
              <a:t>https://acupun.site/lecture/sql/example/sql/scoreChi.csv</a:t>
            </a:r>
            <a:endParaRPr lang="en-US" altLang="zh-CN" sz="2000" dirty="0">
              <a:effectLst/>
            </a:endParaRPr>
          </a:p>
          <a:p>
            <a:r>
              <a:rPr lang="en-US" altLang="zh-CN" sz="2000" dirty="0">
                <a:effectLst/>
                <a:hlinkClick r:id="rId3"/>
              </a:rPr>
              <a:t>https://acupun.site/lecture/sql/example/sql/test.xlsx</a:t>
            </a:r>
            <a:endParaRPr lang="en-US" altLang="zh-CN" sz="2000" dirty="0">
              <a:effectLst/>
            </a:endParaRPr>
          </a:p>
          <a:p>
            <a:endParaRPr lang="en-US" altLang="zh-CN" sz="4800" b="1" dirty="0">
              <a:effectLst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233DABC-1ECF-47FD-8503-6287D72B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練習題：到教學網站下載</a:t>
            </a:r>
            <a:r>
              <a:rPr lang="en-US" altLang="zh-CN" sz="4400" dirty="0"/>
              <a:t>test.xlsx</a:t>
            </a:r>
            <a:r>
              <a:rPr lang="zh-CN" altLang="en-US" sz="4400" dirty="0"/>
              <a:t>，</a:t>
            </a:r>
            <a:r>
              <a:rPr lang="en-US" altLang="zh-CN" sz="4400" dirty="0"/>
              <a:t>scoreChi.csv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090944-4404-4539-BD04-D033B7FFE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433" y="3140968"/>
            <a:ext cx="9144000" cy="262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1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5BE3B19-9DC2-4FF9-92CE-30E076F1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36" y="1772816"/>
            <a:ext cx="8867328" cy="5085184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effectLst/>
              </a:rPr>
              <a:t>1.</a:t>
            </a:r>
            <a:r>
              <a:rPr lang="zh-CN" altLang="en-US" sz="4400" dirty="0">
                <a:effectLst/>
              </a:rPr>
              <a:t>建立資料庫</a:t>
            </a:r>
            <a:r>
              <a:rPr lang="en-US" altLang="zh-CN" sz="4400" dirty="0">
                <a:effectLst/>
              </a:rPr>
              <a:t>test</a:t>
            </a:r>
          </a:p>
          <a:p>
            <a:r>
              <a:rPr lang="en-US" altLang="zh-CN" sz="4800" b="1" dirty="0">
                <a:effectLst/>
              </a:rPr>
              <a:t>2.</a:t>
            </a:r>
            <a:r>
              <a:rPr lang="zh-CN" altLang="en-US" sz="4800" b="1" dirty="0">
                <a:effectLst/>
              </a:rPr>
              <a:t>新增資料表：</a:t>
            </a:r>
            <a:r>
              <a:rPr lang="en-US" altLang="zh-CN" sz="4800" dirty="0">
                <a:effectLst/>
              </a:rPr>
              <a:t> </a:t>
            </a:r>
            <a:r>
              <a:rPr lang="en-US" altLang="zh-CN" sz="4800" dirty="0" err="1">
                <a:effectLst/>
              </a:rPr>
              <a:t>scoreChi</a:t>
            </a:r>
            <a:endParaRPr lang="en-US" altLang="zh-CN" sz="4800" b="1" dirty="0">
              <a:effectLst/>
            </a:endParaRPr>
          </a:p>
          <a:p>
            <a:r>
              <a:rPr lang="en-US" altLang="zh-CN" sz="4800" dirty="0">
                <a:effectLst/>
              </a:rPr>
              <a:t>2.</a:t>
            </a:r>
            <a:r>
              <a:rPr lang="zh-CN" altLang="en-US" sz="4800" dirty="0">
                <a:effectLst/>
              </a:rPr>
              <a:t>新增資料表：</a:t>
            </a:r>
            <a:r>
              <a:rPr lang="en-US" altLang="zh-CN" sz="4800" dirty="0">
                <a:effectLst/>
              </a:rPr>
              <a:t>books, personnel</a:t>
            </a:r>
          </a:p>
          <a:p>
            <a:endParaRPr lang="en-US" altLang="zh-CN" sz="4800" b="1" dirty="0">
              <a:effectLst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233DABC-1ECF-47FD-8503-6287D72B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練習題：到教學網站下載</a:t>
            </a:r>
            <a:r>
              <a:rPr lang="en-US" altLang="zh-CN" sz="4400" dirty="0"/>
              <a:t>test.xlsx</a:t>
            </a:r>
            <a:r>
              <a:rPr lang="zh-CN" altLang="en-US" sz="4400" dirty="0"/>
              <a:t>，</a:t>
            </a:r>
            <a:r>
              <a:rPr lang="en-US" altLang="zh-CN" sz="4400" dirty="0"/>
              <a:t>scoreChi.csv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5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15BE3B19-9DC2-4FF9-92CE-30E076F1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36" y="1772816"/>
            <a:ext cx="8867328" cy="5085184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effectLst/>
              </a:rPr>
              <a:t>1.</a:t>
            </a:r>
            <a:r>
              <a:rPr lang="zh-CN" altLang="en-US" sz="4400" dirty="0">
                <a:effectLst/>
              </a:rPr>
              <a:t>建立資料庫</a:t>
            </a:r>
            <a:r>
              <a:rPr lang="en-US" altLang="zh-CN" sz="4400" dirty="0">
                <a:effectLst/>
              </a:rPr>
              <a:t>test</a:t>
            </a:r>
          </a:p>
          <a:p>
            <a:pPr marL="0" indent="0">
              <a:buNone/>
            </a:pPr>
            <a:r>
              <a:rPr lang="en-US" altLang="zh-CN" sz="4400" dirty="0">
                <a:effectLst/>
              </a:rPr>
              <a:t>   Create database test</a:t>
            </a:r>
          </a:p>
          <a:p>
            <a:r>
              <a:rPr lang="en-US" altLang="zh-CN" sz="4800" b="1" dirty="0">
                <a:effectLst/>
              </a:rPr>
              <a:t>2.</a:t>
            </a:r>
            <a:r>
              <a:rPr lang="zh-CN" altLang="en-US" sz="4800" b="1" dirty="0">
                <a:effectLst/>
              </a:rPr>
              <a:t>新增資料表：</a:t>
            </a:r>
            <a:r>
              <a:rPr lang="en-US" altLang="zh-CN" sz="4800" dirty="0">
                <a:effectLst/>
              </a:rPr>
              <a:t> </a:t>
            </a:r>
            <a:r>
              <a:rPr lang="en-US" altLang="zh-CN" sz="4800" dirty="0" err="1">
                <a:effectLst/>
              </a:rPr>
              <a:t>scoreChi</a:t>
            </a:r>
            <a:endParaRPr lang="en-US" altLang="zh-CN" sz="4800" b="1" dirty="0">
              <a:effectLst/>
            </a:endParaRPr>
          </a:p>
          <a:p>
            <a:r>
              <a:rPr lang="en-US" altLang="zh-CN" sz="4800" dirty="0">
                <a:effectLst/>
              </a:rPr>
              <a:t>2.</a:t>
            </a:r>
            <a:r>
              <a:rPr lang="zh-CN" altLang="en-US" sz="4800" dirty="0">
                <a:effectLst/>
              </a:rPr>
              <a:t>新增資料表：</a:t>
            </a:r>
            <a:r>
              <a:rPr lang="en-US" altLang="zh-CN" sz="4800" dirty="0">
                <a:effectLst/>
              </a:rPr>
              <a:t>books, personnel</a:t>
            </a:r>
          </a:p>
          <a:p>
            <a:endParaRPr lang="en-US" altLang="zh-CN" sz="4800" b="1" dirty="0">
              <a:effectLst/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233DABC-1ECF-47FD-8503-6287D72B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練習題：到教學網站下載</a:t>
            </a:r>
            <a:r>
              <a:rPr lang="en-US" altLang="zh-CN" sz="4400" dirty="0"/>
              <a:t>test.xlsx</a:t>
            </a:r>
            <a:r>
              <a:rPr lang="zh-CN" altLang="en-US" sz="4400" dirty="0"/>
              <a:t>，</a:t>
            </a:r>
            <a:r>
              <a:rPr lang="en-US" altLang="zh-CN" sz="4400" dirty="0"/>
              <a:t>scoreChi.csv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84950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228</Words>
  <Application>Microsoft Office PowerPoint</Application>
  <PresentationFormat>如螢幕大小 (4:3)</PresentationFormat>
  <Paragraphs>31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Segoe Condensed</vt:lpstr>
      <vt:lpstr>微軟正黑體</vt:lpstr>
      <vt:lpstr>Arial</vt:lpstr>
      <vt:lpstr>Bookman Old Style</vt:lpstr>
      <vt:lpstr>Calibri</vt:lpstr>
      <vt:lpstr>EdBackToSchl(2)</vt:lpstr>
      <vt:lpstr>台北科技大學，經管系，陳擎文</vt:lpstr>
      <vt:lpstr>PowerPoint 簡報</vt:lpstr>
      <vt:lpstr>新增資料庫的2種方法</vt:lpstr>
      <vt:lpstr>第2種：手動新增資料庫，再匯入csv檔案</vt:lpstr>
      <vt:lpstr>PowerPoint 簡報</vt:lpstr>
      <vt:lpstr>練習題：到教學網站下載test.xlsx，scoreChi.csv</vt:lpstr>
      <vt:lpstr>練習題：到教學網站下載test.xlsx，scoreChi.csv</vt:lpstr>
      <vt:lpstr>練習題：到教學網站下載test.xlsx，scoreChi.csv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2024-01-20T03:51:07Z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