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70"/>
  </p:notesMasterIdLst>
  <p:handoutMasterIdLst>
    <p:handoutMasterId r:id="rId71"/>
  </p:handoutMasterIdLst>
  <p:sldIdLst>
    <p:sldId id="565" r:id="rId3"/>
    <p:sldId id="884" r:id="rId4"/>
    <p:sldId id="839" r:id="rId5"/>
    <p:sldId id="886" r:id="rId6"/>
    <p:sldId id="888" r:id="rId7"/>
    <p:sldId id="889" r:id="rId8"/>
    <p:sldId id="885" r:id="rId9"/>
    <p:sldId id="887" r:id="rId10"/>
    <p:sldId id="842" r:id="rId11"/>
    <p:sldId id="841" r:id="rId12"/>
    <p:sldId id="890" r:id="rId13"/>
    <p:sldId id="891" r:id="rId14"/>
    <p:sldId id="843" r:id="rId15"/>
    <p:sldId id="892" r:id="rId16"/>
    <p:sldId id="844" r:id="rId17"/>
    <p:sldId id="893" r:id="rId18"/>
    <p:sldId id="894" r:id="rId19"/>
    <p:sldId id="845" r:id="rId20"/>
    <p:sldId id="846" r:id="rId21"/>
    <p:sldId id="847" r:id="rId22"/>
    <p:sldId id="895" r:id="rId23"/>
    <p:sldId id="848" r:id="rId24"/>
    <p:sldId id="849" r:id="rId25"/>
    <p:sldId id="850" r:id="rId26"/>
    <p:sldId id="856" r:id="rId27"/>
    <p:sldId id="898" r:id="rId28"/>
    <p:sldId id="896" r:id="rId29"/>
    <p:sldId id="852" r:id="rId30"/>
    <p:sldId id="897" r:id="rId31"/>
    <p:sldId id="853" r:id="rId32"/>
    <p:sldId id="899" r:id="rId33"/>
    <p:sldId id="857" r:id="rId34"/>
    <p:sldId id="854" r:id="rId35"/>
    <p:sldId id="869" r:id="rId36"/>
    <p:sldId id="870" r:id="rId37"/>
    <p:sldId id="900" r:id="rId38"/>
    <p:sldId id="901" r:id="rId39"/>
    <p:sldId id="902" r:id="rId40"/>
    <p:sldId id="903" r:id="rId41"/>
    <p:sldId id="904" r:id="rId42"/>
    <p:sldId id="905" r:id="rId43"/>
    <p:sldId id="906" r:id="rId44"/>
    <p:sldId id="907" r:id="rId45"/>
    <p:sldId id="908" r:id="rId46"/>
    <p:sldId id="909" r:id="rId47"/>
    <p:sldId id="910" r:id="rId48"/>
    <p:sldId id="911" r:id="rId49"/>
    <p:sldId id="912" r:id="rId50"/>
    <p:sldId id="913" r:id="rId51"/>
    <p:sldId id="914" r:id="rId52"/>
    <p:sldId id="915" r:id="rId53"/>
    <p:sldId id="916" r:id="rId54"/>
    <p:sldId id="917" r:id="rId55"/>
    <p:sldId id="918" r:id="rId56"/>
    <p:sldId id="919" r:id="rId57"/>
    <p:sldId id="920" r:id="rId58"/>
    <p:sldId id="921" r:id="rId59"/>
    <p:sldId id="922" r:id="rId60"/>
    <p:sldId id="924" r:id="rId61"/>
    <p:sldId id="925" r:id="rId62"/>
    <p:sldId id="926" r:id="rId63"/>
    <p:sldId id="927" r:id="rId64"/>
    <p:sldId id="928" r:id="rId65"/>
    <p:sldId id="929" r:id="rId66"/>
    <p:sldId id="930" r:id="rId67"/>
    <p:sldId id="931" r:id="rId68"/>
    <p:sldId id="932" r:id="rId6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12/18/2023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2023/12/18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9752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7122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75068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1735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8248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90996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45439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08691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5610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0334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41087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7419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7994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5701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38038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4670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45679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460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328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>
            <a:lvl1pPr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65238"/>
          </a:xfrm>
        </p:spPr>
        <p:txBody>
          <a:bodyPr>
            <a:normAutofit/>
          </a:bodyPr>
          <a:lstStyle>
            <a:lvl1pPr algn="ctr">
              <a:defRPr sz="5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2023/12/18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2023/12/18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2023/12/18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2023/12/18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2023/12/18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2023/12/18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2023/12/18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upun.site/lecture/sql/example/sql/employees_mod_db.pdf" TargetMode="External"/><Relationship Id="rId2" Type="http://schemas.openxmlformats.org/officeDocument/2006/relationships/hyperlink" Target="https://acupun.site/lecture/sql/example/sql/employees_mod.sq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7" y="1484784"/>
            <a:ext cx="8136535" cy="3384376"/>
          </a:xfrm>
        </p:spPr>
        <p:txBody>
          <a:bodyPr>
            <a:normAutofit lnSpcReduction="10000"/>
          </a:bodyPr>
          <a:lstStyle/>
          <a:p>
            <a:r>
              <a:rPr lang="en-US" altLang="zh-CN" sz="6600" b="1" dirty="0" err="1">
                <a:latin typeface="微軟正黑體" pitchFamily="34" charset="-120"/>
                <a:ea typeface="微軟正黑體" pitchFamily="34" charset="-120"/>
              </a:rPr>
              <a:t>SQL+Tableau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提取商業智能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每年員工的男女人數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93995" y="5013176"/>
            <a:ext cx="7772400" cy="1362075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/>
              <a:t>用</a:t>
            </a:r>
            <a:r>
              <a:rPr lang="en-US" altLang="zh-TW" sz="4400" dirty="0"/>
              <a:t>SQL</a:t>
            </a:r>
            <a:r>
              <a:rPr lang="zh-TW" altLang="en-US" sz="4400" dirty="0"/>
              <a:t>語法，提取出</a:t>
            </a:r>
            <a:r>
              <a:rPr lang="en-US" altLang="zh-TW" sz="4400" dirty="0"/>
              <a:t>『</a:t>
            </a:r>
            <a:r>
              <a:rPr lang="zh-TW" altLang="en-US" sz="4400" dirty="0"/>
              <a:t>當年新進，性別，人數</a:t>
            </a:r>
            <a:r>
              <a:rPr lang="en-US" altLang="zh-TW" sz="4400" dirty="0"/>
              <a:t>』3</a:t>
            </a:r>
            <a:r>
              <a:rPr lang="zh-TW" altLang="en-US" sz="4400" dirty="0"/>
              <a:t>個欄位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3AE1C2-D9E5-42E4-8658-04119691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" y="1633166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SELECT		</a:t>
            </a:r>
            <a:br>
              <a:rPr lang="en-US" altLang="zh-TW" sz="3200" dirty="0"/>
            </a:br>
            <a:r>
              <a:rPr lang="en-US" altLang="zh-TW" sz="3200" dirty="0"/>
              <a:t>    YEAR(</a:t>
            </a:r>
            <a:r>
              <a:rPr lang="en-US" altLang="zh-TW" sz="3200" dirty="0" err="1"/>
              <a:t>t_dept_emp.from_date</a:t>
            </a:r>
            <a:r>
              <a:rPr lang="en-US" altLang="zh-TW" sz="3200" dirty="0"/>
              <a:t>) as </a:t>
            </a:r>
            <a:r>
              <a:rPr lang="zh-TW" altLang="en-US" sz="3200" dirty="0"/>
              <a:t>當年</a:t>
            </a:r>
            <a:r>
              <a:rPr lang="en-US" altLang="zh-TW" sz="3200" dirty="0"/>
              <a:t>,</a:t>
            </a:r>
            <a:br>
              <a:rPr lang="en-US" altLang="zh-TW" sz="3200" dirty="0"/>
            </a:br>
            <a:r>
              <a:rPr lang="en-US" altLang="zh-TW" sz="3200" dirty="0"/>
              <a:t>     </a:t>
            </a:r>
            <a:r>
              <a:rPr lang="en-US" altLang="zh-TW" sz="3200" dirty="0" err="1"/>
              <a:t>t_employees.gender</a:t>
            </a:r>
            <a:r>
              <a:rPr lang="en-US" altLang="zh-TW" sz="3200" dirty="0"/>
              <a:t> as </a:t>
            </a:r>
            <a:r>
              <a:rPr lang="zh-TW" altLang="en-US" sz="3200" dirty="0"/>
              <a:t>性別</a:t>
            </a:r>
            <a:r>
              <a:rPr lang="en-US" altLang="zh-TW" sz="3200" dirty="0"/>
              <a:t>,      </a:t>
            </a:r>
            <a:br>
              <a:rPr lang="en-US" altLang="zh-TW" sz="3200" dirty="0"/>
            </a:br>
            <a:r>
              <a:rPr lang="en-US" altLang="zh-TW" sz="3200" dirty="0"/>
              <a:t>     sum(</a:t>
            </a:r>
            <a:r>
              <a:rPr lang="en-US" altLang="zh-TW" sz="3200" dirty="0" err="1"/>
              <a:t>t_employees.gender</a:t>
            </a:r>
            <a:r>
              <a:rPr lang="en-US" altLang="zh-TW" sz="3200" dirty="0"/>
              <a:t>) as </a:t>
            </a:r>
            <a:r>
              <a:rPr lang="zh-TW" altLang="en-US" sz="3200" dirty="0"/>
              <a:t>人數</a:t>
            </a:r>
            <a:br>
              <a:rPr lang="en-US" altLang="zh-TW" sz="3200" dirty="0"/>
            </a:br>
            <a:r>
              <a:rPr lang="en-US" altLang="zh-TW" sz="3200" dirty="0"/>
              <a:t>FROM </a:t>
            </a:r>
            <a:r>
              <a:rPr lang="en-US" altLang="zh-TW" sz="3200" dirty="0" err="1"/>
              <a:t>t_employees</a:t>
            </a:r>
            <a:r>
              <a:rPr lang="en-US" altLang="zh-TW" sz="3200" dirty="0"/>
              <a:t>, </a:t>
            </a:r>
            <a:r>
              <a:rPr lang="en-US" altLang="zh-TW" sz="3200" dirty="0" err="1"/>
              <a:t>t_dept_emp</a:t>
            </a:r>
            <a:br>
              <a:rPr lang="en-US" altLang="zh-TW" sz="3200" dirty="0"/>
            </a:br>
            <a:r>
              <a:rPr lang="en-US" altLang="zh-TW" sz="3200" dirty="0"/>
              <a:t>WHERE </a:t>
            </a:r>
            <a:r>
              <a:rPr lang="en-US" altLang="zh-TW" sz="3200" dirty="0" err="1"/>
              <a:t>t_employees.emp_no</a:t>
            </a:r>
            <a:r>
              <a:rPr lang="en-US" altLang="zh-TW" sz="3200" dirty="0"/>
              <a:t> = </a:t>
            </a:r>
            <a:r>
              <a:rPr lang="en-US" altLang="zh-TW" sz="3200" dirty="0" err="1"/>
              <a:t>t_dept_emp.emp_no</a:t>
            </a:r>
            <a:br>
              <a:rPr lang="en-US" altLang="zh-TW" sz="3200" dirty="0"/>
            </a:br>
            <a:r>
              <a:rPr lang="en-US" altLang="zh-TW" sz="3200" dirty="0"/>
              <a:t>GROUP BY </a:t>
            </a:r>
            <a:r>
              <a:rPr lang="zh-TW" altLang="en-US" sz="3200" dirty="0"/>
              <a:t>當年</a:t>
            </a:r>
            <a:r>
              <a:rPr lang="en-US" altLang="zh-TW" sz="3200" dirty="0"/>
              <a:t>, </a:t>
            </a:r>
            <a:r>
              <a:rPr lang="en-US" altLang="zh-TW" sz="3200" dirty="0" err="1"/>
              <a:t>t_employees.gender</a:t>
            </a:r>
            <a:br>
              <a:rPr lang="en-US" altLang="zh-TW" sz="3200" dirty="0"/>
            </a:br>
            <a:r>
              <a:rPr lang="en-US" altLang="zh-TW" sz="3200" dirty="0"/>
              <a:t>HAVING </a:t>
            </a:r>
            <a:r>
              <a:rPr lang="zh-TW" altLang="en-US" sz="3200" dirty="0"/>
              <a:t>當年</a:t>
            </a:r>
            <a:r>
              <a:rPr lang="en-US" altLang="zh-TW" sz="3200" dirty="0"/>
              <a:t>&gt;=1990</a:t>
            </a:r>
            <a:br>
              <a:rPr lang="en-US" altLang="zh-TW" sz="3200" dirty="0"/>
            </a:br>
            <a:r>
              <a:rPr lang="en-US" altLang="zh-TW" sz="3200" dirty="0"/>
              <a:t>ORDER BY </a:t>
            </a:r>
            <a:r>
              <a:rPr lang="zh-TW" altLang="en-US" sz="3200" dirty="0"/>
              <a:t>當年 </a:t>
            </a:r>
            <a:r>
              <a:rPr lang="en-US" altLang="zh-TW" sz="3200" dirty="0"/>
              <a:t>ASC;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2265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/>
              <a:t>用</a:t>
            </a:r>
            <a:r>
              <a:rPr lang="en-US" altLang="zh-TW" sz="4400" dirty="0"/>
              <a:t>SQL</a:t>
            </a:r>
            <a:r>
              <a:rPr lang="zh-TW" altLang="en-US" sz="4400" dirty="0"/>
              <a:t>語法，提取出</a:t>
            </a:r>
            <a:r>
              <a:rPr lang="en-US" altLang="zh-TW" sz="4400" dirty="0"/>
              <a:t>『</a:t>
            </a:r>
            <a:r>
              <a:rPr lang="zh-TW" altLang="en-US" sz="4400" dirty="0"/>
              <a:t>當年新進，性別，人數</a:t>
            </a:r>
            <a:r>
              <a:rPr lang="en-US" altLang="zh-TW" sz="4400" dirty="0"/>
              <a:t>』3</a:t>
            </a:r>
            <a:r>
              <a:rPr lang="zh-TW" altLang="en-US" sz="4400" dirty="0"/>
              <a:t>個欄位</a:t>
            </a:r>
          </a:p>
        </p:txBody>
      </p:sp>
      <p:pic>
        <p:nvPicPr>
          <p:cNvPr id="2" name="內容版面配置區 1">
            <a:extLst>
              <a:ext uri="{FF2B5EF4-FFF2-40B4-BE49-F238E27FC236}">
                <a16:creationId xmlns:a16="http://schemas.microsoft.com/office/drawing/2014/main" id="{07D911F2-CA0C-4939-B29A-CC58128DD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393869"/>
            <a:ext cx="2448272" cy="56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3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把</a:t>
            </a:r>
            <a:r>
              <a:rPr lang="en-US" altLang="zh-TW" sz="6600" b="1" dirty="0"/>
              <a:t>3</a:t>
            </a:r>
            <a:r>
              <a:rPr lang="zh-TW" altLang="en-US" sz="6600" b="1" dirty="0"/>
              <a:t>個欄位</a:t>
            </a:r>
            <a:r>
              <a:rPr lang="zh-CN" altLang="en-US" sz="6600" b="1" dirty="0"/>
              <a:t>輸出成</a:t>
            </a:r>
            <a:endParaRPr lang="en-US" altLang="zh-CN" sz="6600" b="1" dirty="0"/>
          </a:p>
          <a:p>
            <a:r>
              <a:rPr lang="en-US" altLang="zh-CN" sz="6600" b="1" dirty="0"/>
              <a:t>csv</a:t>
            </a:r>
            <a:r>
              <a:rPr lang="zh-CN" altLang="en-US" sz="6600" b="1" dirty="0"/>
              <a:t>檔案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52119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把</a:t>
            </a:r>
            <a:r>
              <a:rPr lang="en-US" altLang="zh-TW" dirty="0"/>
              <a:t>3</a:t>
            </a:r>
            <a:r>
              <a:rPr lang="zh-TW" altLang="en-US" dirty="0"/>
              <a:t>個欄位</a:t>
            </a:r>
            <a:r>
              <a:rPr lang="zh-CN" altLang="en-US" dirty="0"/>
              <a:t>輸出成</a:t>
            </a:r>
            <a:r>
              <a:rPr lang="en-US" altLang="zh-CN" dirty="0"/>
              <a:t>15-2.csv</a:t>
            </a:r>
            <a:r>
              <a:rPr lang="zh-CN" altLang="en-US" dirty="0"/>
              <a:t>檔案</a:t>
            </a:r>
            <a:endParaRPr lang="zh-TW" altLang="en-US" dirty="0"/>
          </a:p>
        </p:txBody>
      </p:sp>
      <p:pic>
        <p:nvPicPr>
          <p:cNvPr id="2" name="內容版面配置區 1">
            <a:extLst>
              <a:ext uri="{FF2B5EF4-FFF2-40B4-BE49-F238E27FC236}">
                <a16:creationId xmlns:a16="http://schemas.microsoft.com/office/drawing/2014/main" id="{EF8288D4-2350-4FD3-9B5A-51783A477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348880"/>
            <a:ext cx="9262664" cy="38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7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打開</a:t>
            </a:r>
            <a:r>
              <a:rPr lang="en-US" altLang="zh-CN" sz="6600" b="1" dirty="0"/>
              <a:t>tableau</a:t>
            </a:r>
          </a:p>
          <a:p>
            <a:r>
              <a:rPr lang="zh-CN" altLang="en-US" sz="6600" b="1" dirty="0"/>
              <a:t>匯入</a:t>
            </a:r>
            <a:r>
              <a:rPr lang="en-US" altLang="zh-CN" sz="6600" b="1" dirty="0"/>
              <a:t>15-2.csv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63139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新增一個</a:t>
            </a:r>
            <a:r>
              <a:rPr lang="en-US" altLang="zh-CN" dirty="0"/>
              <a:t>new</a:t>
            </a:r>
            <a:r>
              <a:rPr lang="zh-CN" altLang="en-US" dirty="0"/>
              <a:t>新的</a:t>
            </a:r>
            <a:r>
              <a:rPr lang="en-US" altLang="zh-CN" dirty="0"/>
              <a:t>tableau</a:t>
            </a:r>
            <a:r>
              <a:rPr lang="zh-CN" altLang="en-US" dirty="0"/>
              <a:t>專案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用網頁方式來編輯</a:t>
            </a:r>
            <a:r>
              <a:rPr lang="en-US" altLang="zh-CN" sz="4000" dirty="0"/>
              <a:t>(</a:t>
            </a:r>
            <a:r>
              <a:rPr lang="zh-CN" altLang="en-US" sz="4000" dirty="0"/>
              <a:t>雲端</a:t>
            </a:r>
            <a:r>
              <a:rPr lang="en-US" altLang="zh-CN" sz="4000" dirty="0"/>
              <a:t>)</a:t>
            </a:r>
            <a:endParaRPr lang="zh-TW" altLang="en-US" sz="4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142FF0F-B571-438E-981B-77D7E84BF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24" y="2265315"/>
            <a:ext cx="7419048" cy="4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82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新增一個</a:t>
            </a:r>
            <a:r>
              <a:rPr lang="en-US" altLang="zh-CN" dirty="0"/>
              <a:t>new</a:t>
            </a:r>
            <a:r>
              <a:rPr lang="zh-CN" altLang="en-US" dirty="0"/>
              <a:t>新的</a:t>
            </a:r>
            <a:r>
              <a:rPr lang="en-US" altLang="zh-CN" dirty="0"/>
              <a:t>tableau</a:t>
            </a:r>
            <a:r>
              <a:rPr lang="zh-CN" altLang="en-US" dirty="0"/>
              <a:t>專案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資料：新增資料來源</a:t>
            </a:r>
            <a:endParaRPr lang="zh-TW" altLang="en-US" sz="40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F3FE94D-7B23-4888-8878-9FB02DCF2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22" y="2276872"/>
            <a:ext cx="700895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87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新增一個</a:t>
            </a:r>
            <a:r>
              <a:rPr lang="en-US" altLang="zh-CN" dirty="0"/>
              <a:t>new</a:t>
            </a:r>
            <a:r>
              <a:rPr lang="zh-CN" altLang="en-US" dirty="0"/>
              <a:t>新的</a:t>
            </a:r>
            <a:r>
              <a:rPr lang="en-US" altLang="zh-CN" dirty="0"/>
              <a:t>tableau</a:t>
            </a:r>
            <a:r>
              <a:rPr lang="zh-CN" altLang="en-US" dirty="0"/>
              <a:t>專案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拖曵</a:t>
            </a:r>
            <a:r>
              <a:rPr lang="en-US" altLang="zh-CN" sz="4000" dirty="0"/>
              <a:t>15-2.csv</a:t>
            </a:r>
          </a:p>
          <a:p>
            <a:endParaRPr lang="zh-TW" altLang="en-US" sz="4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EF1CA3E-B38B-4A48-B2C4-8D076B43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047"/>
            <a:ext cx="4200000" cy="216190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3E40701-6DD1-430E-B56B-07CE2AF75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455" y="2924944"/>
            <a:ext cx="594516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看欄位的格式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數值格式，文字格式</a:t>
            </a:r>
            <a:endParaRPr lang="zh-TW" altLang="en-US" sz="40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4A300C6-1B06-45B6-8BFD-8A26ADBA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33247"/>
            <a:ext cx="6713761" cy="44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64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從設定資料來源</a:t>
            </a:r>
            <a:r>
              <a:rPr lang="en-US" altLang="zh-CN" dirty="0"/>
              <a:t>tab</a:t>
            </a:r>
            <a:br>
              <a:rPr lang="en-US" altLang="zh-CN" dirty="0"/>
            </a:br>
            <a:r>
              <a:rPr lang="zh-CN" altLang="en-US" dirty="0"/>
              <a:t>切換到</a:t>
            </a:r>
            <a:r>
              <a:rPr lang="en-US" altLang="zh-CN" dirty="0"/>
              <a:t>sheet1 tab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D92754F-809B-4B86-BF28-75402689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79276"/>
            <a:ext cx="7369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1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49542" y="1340768"/>
            <a:ext cx="8244916" cy="3384376"/>
          </a:xfrm>
        </p:spPr>
        <p:txBody>
          <a:bodyPr>
            <a:normAutofit fontScale="85000" lnSpcReduction="20000"/>
          </a:bodyPr>
          <a:lstStyle/>
          <a:p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Workbench</a:t>
            </a: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安裝資料庫</a:t>
            </a:r>
            <a:r>
              <a:rPr lang="en-US" altLang="zh-CN" sz="6600" b="1" dirty="0" err="1">
                <a:latin typeface="微軟正黑體" pitchFamily="34" charset="-120"/>
                <a:ea typeface="微軟正黑體" pitchFamily="34" charset="-120"/>
              </a:rPr>
              <a:t>employees_mod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9399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修改</a:t>
            </a:r>
            <a:r>
              <a:rPr lang="en-US" altLang="zh-CN" dirty="0"/>
              <a:t>sheet1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圖表</a:t>
            </a:r>
            <a:r>
              <a:rPr lang="en-US" altLang="zh-CN" dirty="0">
                <a:sym typeface="Wingdings" panose="05000000000000000000" pitchFamily="2" charset="2"/>
              </a:rPr>
              <a:t>1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567E8EE-8AC5-47C5-9C22-D3D3B2AAE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38688"/>
            <a:ext cx="7344816" cy="56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87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244916" cy="223224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設定</a:t>
            </a:r>
            <a:r>
              <a:rPr lang="en-US" altLang="zh-CN" sz="6600" b="1" dirty="0"/>
              <a:t>tableau</a:t>
            </a:r>
            <a:r>
              <a:rPr lang="zh-CN" altLang="en-US" sz="6600" b="1" dirty="0"/>
              <a:t>圖表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05540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6C410FE-F382-4DBE-94A1-0905D252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7F5C716-0775-4474-BA31-C652EE30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把</a:t>
            </a:r>
            <a:r>
              <a:rPr lang="en-US" altLang="zh-CN" dirty="0"/>
              <a:t>『</a:t>
            </a:r>
            <a:r>
              <a:rPr lang="zh-CN" altLang="en-US" dirty="0"/>
              <a:t>當年</a:t>
            </a:r>
            <a:r>
              <a:rPr lang="en-US" altLang="zh-CN" dirty="0"/>
              <a:t>』</a:t>
            </a:r>
            <a:r>
              <a:rPr lang="zh-CN" altLang="en-US" dirty="0"/>
              <a:t>拖曵到</a:t>
            </a:r>
            <a:r>
              <a:rPr lang="en-US" altLang="zh-CN" dirty="0"/>
              <a:t>column</a:t>
            </a:r>
            <a:br>
              <a:rPr lang="en-US" altLang="zh-CN" dirty="0"/>
            </a:br>
            <a:r>
              <a:rPr lang="en-US" altLang="zh-CN" dirty="0" err="1"/>
              <a:t>column</a:t>
            </a:r>
            <a:r>
              <a:rPr lang="en-US" altLang="zh-CN" dirty="0"/>
              <a:t> </a:t>
            </a:r>
            <a:r>
              <a:rPr lang="zh-CN" altLang="en-US" dirty="0"/>
              <a:t>就是 </a:t>
            </a:r>
            <a:r>
              <a:rPr lang="en-US" altLang="zh-CN" dirty="0"/>
              <a:t>x,</a:t>
            </a:r>
            <a:r>
              <a:rPr lang="zh-CN" altLang="en-US" dirty="0"/>
              <a:t>水平軸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610CDC-A186-48A3-BA2D-2D0335E7E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1" y="1452909"/>
            <a:ext cx="8685714" cy="5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33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652DA7B-BE88-4689-84B9-11B400C2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E14F788-8E84-4035-A981-4EA5DD99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把</a:t>
            </a:r>
            <a:r>
              <a:rPr lang="en-US" altLang="zh-CN" dirty="0"/>
              <a:t>『</a:t>
            </a:r>
            <a:r>
              <a:rPr lang="zh-CN" altLang="en-US" dirty="0"/>
              <a:t>人數</a:t>
            </a:r>
            <a:r>
              <a:rPr lang="en-US" altLang="zh-CN" dirty="0"/>
              <a:t>』</a:t>
            </a:r>
            <a:r>
              <a:rPr lang="zh-CN" altLang="en-US" dirty="0"/>
              <a:t>拖曵到</a:t>
            </a:r>
            <a:r>
              <a:rPr lang="en-US" altLang="zh-CN" dirty="0"/>
              <a:t>row</a:t>
            </a:r>
            <a:br>
              <a:rPr lang="en-US" altLang="zh-CN" dirty="0"/>
            </a:br>
            <a:r>
              <a:rPr lang="en-US" altLang="zh-CN" dirty="0" err="1"/>
              <a:t>row</a:t>
            </a:r>
            <a:r>
              <a:rPr lang="en-US" altLang="zh-CN" dirty="0"/>
              <a:t> </a:t>
            </a:r>
            <a:r>
              <a:rPr lang="zh-CN" altLang="en-US" dirty="0"/>
              <a:t>就是 </a:t>
            </a:r>
            <a:r>
              <a:rPr lang="en-US" altLang="zh-CN" dirty="0"/>
              <a:t>y, </a:t>
            </a:r>
            <a:r>
              <a:rPr lang="zh-CN" altLang="en-US" dirty="0"/>
              <a:t>縱軸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3A9FE87-5823-4495-A9E9-A7D2EA60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1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18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176FD6A-B050-4C5E-831E-55C0B5B5D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700808"/>
            <a:ext cx="8280920" cy="4759054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2325A053-C539-4690-B77A-B3D70137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改成</a:t>
            </a:r>
            <a:r>
              <a:rPr lang="en-US" altLang="zh-CN" dirty="0"/>
              <a:t>『</a:t>
            </a:r>
            <a:r>
              <a:rPr lang="zh-CN" altLang="en-US" dirty="0"/>
              <a:t>長條圖</a:t>
            </a:r>
            <a:r>
              <a:rPr lang="en-US" altLang="zh-CN" dirty="0"/>
              <a:t>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1421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每條長條圖</a:t>
            </a:r>
            <a:endParaRPr lang="en-US" altLang="zh-CN" sz="6600" b="1" dirty="0"/>
          </a:p>
          <a:p>
            <a:r>
              <a:rPr lang="zh-CN" altLang="en-US" sz="6600" b="1" dirty="0"/>
              <a:t>用性別特徵來分割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888925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F1AE62-19DD-4DCE-BD6E-D76737CCE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詳細資料：就是每一條</a:t>
            </a:r>
            <a:r>
              <a:rPr lang="en-US" altLang="zh-CN" sz="4000" dirty="0"/>
              <a:t>bar</a:t>
            </a:r>
            <a:r>
              <a:rPr lang="zh-CN" altLang="en-US" sz="4000" dirty="0"/>
              <a:t>長條圖</a:t>
            </a:r>
            <a:endParaRPr lang="zh-TW" altLang="en-US" sz="40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AC90579-B3F9-4EED-834C-97F5A44D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每條長條圖用性別特徵來分割</a:t>
            </a:r>
            <a:br>
              <a:rPr lang="en-US" altLang="zh-CN" dirty="0"/>
            </a:br>
            <a:r>
              <a:rPr lang="zh-CN" altLang="en-US" dirty="0"/>
              <a:t>拖曵</a:t>
            </a:r>
            <a:r>
              <a:rPr lang="en-US" altLang="zh-CN" dirty="0"/>
              <a:t>【</a:t>
            </a:r>
            <a:r>
              <a:rPr lang="zh-CN" altLang="en-US" dirty="0"/>
              <a:t>性別</a:t>
            </a:r>
            <a:r>
              <a:rPr lang="en-US" altLang="zh-CN" dirty="0"/>
              <a:t>】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詳細資料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A91F41E-71A4-46E5-8977-73BCCF02D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2234875"/>
            <a:ext cx="9144000" cy="44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02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CC62209-F746-480E-8C44-C2B3DDD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設定每條長條圖根據不同性別顯示不同顏色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4092D5B-866A-4020-8A9E-90A61BB4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257" y="1603826"/>
            <a:ext cx="9144000" cy="525780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方法</a:t>
            </a:r>
            <a:r>
              <a:rPr lang="en-US" altLang="zh-CN" sz="3200" dirty="0"/>
              <a:t>1</a:t>
            </a:r>
            <a:r>
              <a:rPr lang="zh-CN" altLang="en-US" sz="3200" dirty="0"/>
              <a:t>：拖曵性別</a:t>
            </a:r>
            <a:r>
              <a:rPr lang="en-US" altLang="zh-CN" sz="3200" dirty="0">
                <a:sym typeface="Wingdings" panose="05000000000000000000" pitchFamily="2" charset="2"/>
              </a:rPr>
              <a:t></a:t>
            </a:r>
            <a:r>
              <a:rPr lang="zh-CN" altLang="en-US" sz="3200" dirty="0">
                <a:sym typeface="Wingdings" panose="05000000000000000000" pitchFamily="2" charset="2"/>
              </a:rPr>
              <a:t>顏色</a:t>
            </a:r>
            <a:endParaRPr lang="zh-TW" altLang="en-US" sz="3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46CFA85-04F8-41F5-802D-CDD46C8A3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4" y="2130180"/>
            <a:ext cx="8771428" cy="4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5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9869A4E-5F5C-4F16-81B7-9E92A8DD2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487" y="1099416"/>
            <a:ext cx="6336704" cy="5789881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CCC62209-F746-480E-8C44-C2B3DDD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方法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Ctrl+</a:t>
            </a:r>
            <a:r>
              <a:rPr lang="zh-CN" altLang="en-US" dirty="0"/>
              <a:t>拖曵性別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顏色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0645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設定每條長條圖顏色</a:t>
            </a:r>
            <a:endParaRPr lang="en-US" altLang="zh-CN" sz="6600" b="1" dirty="0"/>
          </a:p>
          <a:p>
            <a:r>
              <a:rPr lang="zh-CN" altLang="en-US" sz="6600" b="1" dirty="0"/>
              <a:t>藍色：男生</a:t>
            </a:r>
            <a:endParaRPr lang="en-US" altLang="zh-CN" sz="6600" b="1" dirty="0"/>
          </a:p>
          <a:p>
            <a:r>
              <a:rPr lang="zh-CN" altLang="en-US" sz="6600" b="1" dirty="0"/>
              <a:t>紅色：女生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83159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2435D1C-223C-411D-89C5-F0143ED94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下載：資料庫</a:t>
            </a:r>
            <a:r>
              <a:rPr lang="en-US" altLang="zh-CN" sz="3200" dirty="0" err="1"/>
              <a:t>employees_mod</a:t>
            </a:r>
            <a:r>
              <a:rPr lang="en-US" altLang="zh-CN" sz="3200" dirty="0"/>
              <a:t> </a:t>
            </a:r>
            <a:r>
              <a:rPr lang="zh-CN" altLang="en-US" sz="3200" dirty="0"/>
              <a:t>：</a:t>
            </a:r>
            <a:endParaRPr lang="en-US" altLang="zh-CN" sz="3200" dirty="0"/>
          </a:p>
          <a:p>
            <a:pPr lvl="1"/>
            <a:r>
              <a:rPr lang="en-US" altLang="zh-TW" sz="2800" dirty="0">
                <a:hlinkClick r:id="rId2"/>
              </a:rPr>
              <a:t>https://acupun.site/lecture/sql/example/sql/employees_mod.sql</a:t>
            </a:r>
            <a:endParaRPr lang="en-US" altLang="zh-TW" sz="2800" dirty="0"/>
          </a:p>
          <a:p>
            <a:pPr lvl="1"/>
            <a:endParaRPr lang="en-US" altLang="zh-TW" sz="2800" dirty="0"/>
          </a:p>
          <a:p>
            <a:r>
              <a:rPr lang="zh-CN" altLang="en-US" sz="3200" dirty="0"/>
              <a:t>下載：</a:t>
            </a:r>
            <a:r>
              <a:rPr lang="zh-TW" altLang="en-US" sz="3200" dirty="0"/>
              <a:t>員工資料表的關聯圖</a:t>
            </a:r>
            <a:r>
              <a:rPr lang="zh-CN" altLang="en-US" sz="3200" dirty="0"/>
              <a:t>：</a:t>
            </a:r>
            <a:endParaRPr lang="en-US" altLang="zh-CN" sz="3200" dirty="0"/>
          </a:p>
          <a:p>
            <a:pPr lvl="1"/>
            <a:r>
              <a:rPr lang="en-US" altLang="zh-TW" sz="2800" dirty="0">
                <a:hlinkClick r:id="rId3"/>
              </a:rPr>
              <a:t>https://acupun.site/lecture/sql/example/sql/employees_mod_db.pdf</a:t>
            </a:r>
            <a:endParaRPr lang="en-US" altLang="zh-TW" sz="2800" dirty="0"/>
          </a:p>
          <a:p>
            <a:pPr lvl="1"/>
            <a:endParaRPr lang="en-US" altLang="zh-TW" sz="2800" dirty="0"/>
          </a:p>
          <a:p>
            <a:endParaRPr lang="en-US" altLang="zh-TW" sz="32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75E6EF1-A742-4AD1-A589-2D445339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Workbench</a:t>
            </a:r>
            <a:br>
              <a:rPr lang="en-US" altLang="zh-CN" dirty="0"/>
            </a:br>
            <a:r>
              <a:rPr lang="zh-CN" altLang="en-US" dirty="0"/>
              <a:t>安裝資料庫</a:t>
            </a:r>
            <a:r>
              <a:rPr lang="en-US" altLang="zh-CN" dirty="0" err="1"/>
              <a:t>employees_mod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1049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E48B0E-0FB2-419F-A12D-F446D3B4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3131840" cy="52578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最右側</a:t>
            </a:r>
            <a:endParaRPr lang="en-US" altLang="zh-CN" sz="2800" dirty="0"/>
          </a:p>
          <a:p>
            <a:r>
              <a:rPr lang="zh-CN" altLang="en-US" sz="2800" dirty="0"/>
              <a:t>滑鼠右鍵</a:t>
            </a:r>
            <a:endParaRPr lang="en-US" altLang="zh-CN" sz="2800" dirty="0"/>
          </a:p>
          <a:p>
            <a:r>
              <a:rPr lang="zh-CN" altLang="en-US" sz="2800" dirty="0"/>
              <a:t>編輯顏色</a:t>
            </a:r>
            <a:endParaRPr lang="zh-TW" altLang="en-US" sz="28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C62209-F746-480E-8C44-C2B3DDD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設定每條長條圖顏色，</a:t>
            </a:r>
            <a:br>
              <a:rPr lang="en-US" altLang="zh-CN" dirty="0"/>
            </a:br>
            <a:r>
              <a:rPr lang="zh-CN" altLang="en-US" dirty="0"/>
              <a:t>藍色：男生，紅色：女生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3E6A17A-0004-4229-BDBE-9906118E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2" y="3067524"/>
            <a:ext cx="1790476" cy="3790476"/>
          </a:xfrm>
          <a:prstGeom prst="rect">
            <a:avLst/>
          </a:prstGeom>
        </p:spPr>
      </p:pic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02F1DFD2-3C1A-4190-B33C-6D574F437A76}"/>
              </a:ext>
            </a:extLst>
          </p:cNvPr>
          <p:cNvSpPr txBox="1">
            <a:spLocks/>
          </p:cNvSpPr>
          <p:nvPr/>
        </p:nvSpPr>
        <p:spPr>
          <a:xfrm>
            <a:off x="2915816" y="1600200"/>
            <a:ext cx="6336704" cy="52578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spcAft>
                <a:spcPts val="400"/>
              </a:spcAft>
              <a:buFont typeface="Arial"/>
              <a:buChar char="•"/>
              <a:defRPr lang="zh-TW"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lang="zh-TW" sz="44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40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lang="zh-TW" sz="36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lang="zh-TW" sz="36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/>
              <a:t> </a:t>
            </a:r>
            <a:r>
              <a:rPr lang="zh-CN" altLang="en-US" sz="3200" dirty="0"/>
              <a:t>點按</a:t>
            </a:r>
            <a:r>
              <a:rPr lang="en-US" altLang="zh-CN" sz="3200" dirty="0"/>
              <a:t>[M]</a:t>
            </a:r>
            <a:r>
              <a:rPr lang="zh-CN" altLang="en-US" sz="3200" dirty="0"/>
              <a:t>，選擇調色盤</a:t>
            </a:r>
            <a:endParaRPr lang="zh-TW" altLang="en-US" sz="32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112F259-15A7-4CD7-A731-9EB9CC4D8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180" y="2383789"/>
            <a:ext cx="5200000" cy="4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04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E48B0E-0FB2-419F-A12D-F446D3B4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3131840" cy="5257800"/>
          </a:xfrm>
        </p:spPr>
        <p:txBody>
          <a:bodyPr>
            <a:normAutofit/>
          </a:bodyPr>
          <a:lstStyle/>
          <a:p>
            <a:endParaRPr lang="zh-TW" altLang="en-US" sz="28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C62209-F746-480E-8C44-C2B3DDD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設定每條長條圖顏色，</a:t>
            </a:r>
            <a:br>
              <a:rPr lang="en-US" altLang="zh-CN" dirty="0"/>
            </a:br>
            <a:r>
              <a:rPr lang="zh-CN" altLang="en-US" dirty="0"/>
              <a:t>藍色：男生，紅色：女生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5D69DC-1F0D-4290-BD64-16386F3E0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036496" cy="53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48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調整長條圖</a:t>
            </a:r>
            <a:endParaRPr lang="en-US" altLang="zh-CN" sz="6600" b="1" dirty="0"/>
          </a:p>
          <a:p>
            <a:r>
              <a:rPr lang="en-US" altLang="zh-CN" sz="6600" b="1" dirty="0"/>
              <a:t>Bar</a:t>
            </a:r>
            <a:r>
              <a:rPr lang="zh-CN" altLang="en-US" sz="6600" b="1" dirty="0"/>
              <a:t>的寬度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4145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E48B0E-0FB2-419F-A12D-F446D3B41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點按</a:t>
            </a:r>
            <a:r>
              <a:rPr lang="en-US" altLang="zh-CN" sz="3600" dirty="0"/>
              <a:t>『</a:t>
            </a:r>
            <a:r>
              <a:rPr lang="zh-CN" altLang="en-US" sz="3600" dirty="0"/>
              <a:t>大小</a:t>
            </a:r>
            <a:r>
              <a:rPr lang="en-US" altLang="zh-CN" sz="3600" dirty="0"/>
              <a:t>size』</a:t>
            </a:r>
            <a:r>
              <a:rPr lang="zh-CN" altLang="en-US" sz="3600" dirty="0"/>
              <a:t>，拖曵拉</a:t>
            </a:r>
            <a:r>
              <a:rPr lang="en-US" altLang="zh-CN" sz="3600" dirty="0"/>
              <a:t>bar</a:t>
            </a:r>
            <a:endParaRPr lang="zh-TW" altLang="en-US" sz="36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C62209-F746-480E-8C44-C2B3DDD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調整長條圖</a:t>
            </a:r>
            <a:r>
              <a:rPr lang="en-US" altLang="zh-CN" dirty="0"/>
              <a:t>Bar</a:t>
            </a:r>
            <a:r>
              <a:rPr lang="zh-CN" altLang="en-US" dirty="0"/>
              <a:t>的寬度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384B880-4F91-471B-9FB7-7306E9761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8880"/>
            <a:ext cx="8219048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57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先儲存檔案</a:t>
            </a:r>
            <a:endParaRPr lang="en-US" altLang="zh-CN" sz="6600" b="1" dirty="0"/>
          </a:p>
          <a:p>
            <a:r>
              <a:rPr lang="zh-CN" altLang="en-US" sz="6600" b="1" dirty="0"/>
              <a:t>否則過了幾分鐘斷線檔案消失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074894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4746474-F574-44E0-92EE-69100ACE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/>
          <a:lstStyle/>
          <a:p>
            <a:r>
              <a:rPr lang="zh-CN" altLang="en-US" dirty="0"/>
              <a:t>檔案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發布為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6000" dirty="0"/>
              <a:t>儲存檔案</a:t>
            </a:r>
            <a:endParaRPr lang="zh-TW" altLang="en-US" sz="6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12EE9BF-BF80-42E6-938D-13EDCBA94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98" y="2348880"/>
            <a:ext cx="4633714" cy="345638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1E15D2A-65FD-4922-BE90-BE9B57D40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880078"/>
            <a:ext cx="4986980" cy="2825522"/>
          </a:xfrm>
          <a:prstGeom prst="rect">
            <a:avLst/>
          </a:prstGeom>
        </p:spPr>
      </p:pic>
      <p:sp>
        <p:nvSpPr>
          <p:cNvPr id="7" name="內容版面配置區 1">
            <a:extLst>
              <a:ext uri="{FF2B5EF4-FFF2-40B4-BE49-F238E27FC236}">
                <a16:creationId xmlns:a16="http://schemas.microsoft.com/office/drawing/2014/main" id="{5B32CCDA-E2A2-4F4E-AF28-E241641E096A}"/>
              </a:ext>
            </a:extLst>
          </p:cNvPr>
          <p:cNvSpPr txBox="1">
            <a:spLocks/>
          </p:cNvSpPr>
          <p:nvPr/>
        </p:nvSpPr>
        <p:spPr>
          <a:xfrm>
            <a:off x="4655731" y="1600200"/>
            <a:ext cx="4572000" cy="52578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spcAft>
                <a:spcPts val="400"/>
              </a:spcAft>
              <a:buFont typeface="Arial"/>
              <a:buChar char="•"/>
              <a:defRPr lang="zh-TW"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lang="zh-TW" sz="44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40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lang="zh-TW" sz="36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lang="zh-TW" sz="36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名稱</a:t>
            </a:r>
            <a:r>
              <a:rPr lang="zh-CN" altLang="en-US" dirty="0">
                <a:sym typeface="Wingdings" panose="05000000000000000000" pitchFamily="2" charset="2"/>
              </a:rPr>
              <a:t></a:t>
            </a:r>
            <a:r>
              <a:rPr lang="en-US" altLang="zh-CN" dirty="0">
                <a:sym typeface="Wingdings" panose="05000000000000000000" pitchFamily="2" charset="2"/>
              </a:rPr>
              <a:t>15-2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6891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49542" y="1700808"/>
            <a:ext cx="8244916" cy="259228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在長條圖上加上數字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06399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4746474-F574-44E0-92EE-69100ACE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Ctrl+</a:t>
            </a:r>
            <a:r>
              <a:rPr lang="zh-CN" altLang="en-US" sz="4000" dirty="0"/>
              <a:t>列的</a:t>
            </a:r>
            <a:r>
              <a:rPr lang="en-US" altLang="zh-CN" sz="4000" dirty="0"/>
              <a:t>『</a:t>
            </a:r>
            <a:r>
              <a:rPr lang="zh-CN" altLang="en-US" sz="4000" dirty="0"/>
              <a:t>人數</a:t>
            </a:r>
            <a:r>
              <a:rPr lang="en-US" altLang="zh-CN" sz="4000" dirty="0"/>
              <a:t>』</a:t>
            </a:r>
            <a:r>
              <a:rPr lang="en-US" altLang="zh-CN" sz="4000" dirty="0">
                <a:sym typeface="Wingdings" panose="05000000000000000000" pitchFamily="2" charset="2"/>
              </a:rPr>
              <a:t></a:t>
            </a:r>
            <a:r>
              <a:rPr lang="zh-CN" altLang="en-US" sz="4000" dirty="0">
                <a:sym typeface="Wingdings" panose="05000000000000000000" pitchFamily="2" charset="2"/>
              </a:rPr>
              <a:t>拖曵到</a:t>
            </a:r>
            <a:r>
              <a:rPr lang="en-US" altLang="zh-CN" sz="4000" dirty="0">
                <a:sym typeface="Wingdings" panose="05000000000000000000" pitchFamily="2" charset="2"/>
              </a:rPr>
              <a:t>『</a:t>
            </a:r>
            <a:r>
              <a:rPr lang="zh-CN" altLang="en-US" sz="4000" dirty="0">
                <a:sym typeface="Wingdings" panose="05000000000000000000" pitchFamily="2" charset="2"/>
              </a:rPr>
              <a:t>標籤</a:t>
            </a:r>
            <a:r>
              <a:rPr lang="en-US" altLang="zh-CN" sz="4000" dirty="0">
                <a:sym typeface="Wingdings" panose="05000000000000000000" pitchFamily="2" charset="2"/>
              </a:rPr>
              <a:t>』</a:t>
            </a:r>
            <a:endParaRPr lang="zh-TW" altLang="en-US" sz="40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6000" dirty="0"/>
              <a:t>在長條圖上加上數字</a:t>
            </a:r>
            <a:endParaRPr lang="zh-TW" altLang="en-US" sz="6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B52A71D-A687-423B-BB3C-C04142750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48880"/>
            <a:ext cx="7685714" cy="5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81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49542" y="1700808"/>
            <a:ext cx="8244916" cy="259228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前面的視圖只是</a:t>
            </a:r>
            <a:endParaRPr lang="en-US" altLang="zh-CN" sz="6600" b="1" dirty="0"/>
          </a:p>
          <a:p>
            <a:r>
              <a:rPr lang="zh-CN" altLang="en-US" sz="6600" b="1" dirty="0"/>
              <a:t>每年新聘的員工數量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726491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49542" y="1700808"/>
            <a:ext cx="8244916" cy="259228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如何計算每年公司的員工累計數量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652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09E759-24E5-4E36-8B1B-1E09461F9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TW" dirty="0"/>
              <a:t>Open a SQL script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30BE48F-EEF4-46F0-8C1E-824233EF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新增資料庫，執行</a:t>
            </a:r>
            <a:r>
              <a:rPr lang="en-US" altLang="zh-CN" dirty="0"/>
              <a:t>SQL</a:t>
            </a:r>
            <a:r>
              <a:rPr lang="zh-CN" altLang="en-US" dirty="0"/>
              <a:t>語法</a:t>
            </a:r>
            <a:br>
              <a:rPr lang="en-US" altLang="zh-CN" dirty="0"/>
            </a:br>
            <a:r>
              <a:rPr lang="zh-CN" altLang="en-US" dirty="0"/>
              <a:t>有</a:t>
            </a:r>
            <a:r>
              <a:rPr lang="en-US" altLang="zh-CN" dirty="0"/>
              <a:t>2</a:t>
            </a:r>
            <a:r>
              <a:rPr lang="zh-CN" altLang="en-US" dirty="0"/>
              <a:t>種方法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8F974EF-3860-44A9-A18F-B1D048394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5226763" cy="361322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1733124-451F-4A4E-ABB0-A9BB8D086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306" y="3829429"/>
            <a:ext cx="3876190" cy="3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80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4746474-F574-44E0-92EE-69100ACE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endParaRPr lang="zh-TW" altLang="en-US" sz="40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如何計算每年公司的員工累計數量</a:t>
            </a:r>
            <a:endParaRPr lang="zh-TW" altLang="en-US" sz="4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C253DA6-A390-4074-8DCD-A25F0BF33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784976" cy="56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1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8980988-5B35-4CA6-9F8B-2AA4D57FF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B7E05D4-94D6-4A3B-B150-B7E1C40E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如何計算每年公司的員工累計數量</a:t>
            </a:r>
            <a:endParaRPr lang="zh-TW" altLang="en-US" sz="4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EE72562-4A26-40A0-8567-A0EC8C7AE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471665" cy="56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86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49542" y="1700808"/>
            <a:ext cx="8244916" cy="259228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如何糾錯員工累計數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31653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8980988-5B35-4CA6-9F8B-2AA4D57FF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B7E05D4-94D6-4A3B-B150-B7E1C40E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員工累計數量，沒有被累計</a:t>
            </a:r>
            <a:endParaRPr lang="zh-TW" altLang="en-US" sz="4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EE72562-4A26-40A0-8567-A0EC8C7AE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471665" cy="56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65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01ADA4-0DBC-4256-90EF-930DEAF78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F92FD16-7341-432E-AD6A-4F3B89E1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如何糾錯員工累計數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E9CCEB4-2D55-4E5A-967F-2FEA25D1A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8" y="1635329"/>
            <a:ext cx="9119432" cy="50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49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49542" y="1700808"/>
            <a:ext cx="8244916" cy="259228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不要顯示員工累計數</a:t>
            </a:r>
            <a:endParaRPr lang="en-US" altLang="zh-CN" sz="6600" b="1" dirty="0"/>
          </a:p>
          <a:p>
            <a:r>
              <a:rPr lang="zh-CN" altLang="en-US" sz="6600" b="1" dirty="0"/>
              <a:t>而是顯示百分比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264621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01ADA4-0DBC-4256-90EF-930DEAF78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F92FD16-7341-432E-AD6A-4F3B89E1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不要顯示員工累計數</a:t>
            </a:r>
            <a:br>
              <a:rPr lang="en-US" altLang="zh-CN" dirty="0"/>
            </a:br>
            <a:r>
              <a:rPr lang="zh-CN" altLang="en-US" dirty="0"/>
              <a:t>而是顯示百分比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B58BDC-EED8-4555-8FD5-0AB19064F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1477581"/>
            <a:ext cx="8820472" cy="55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30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01ADA4-0DBC-4256-90EF-930DEAF78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目前：男生人數</a:t>
            </a:r>
            <a:r>
              <a:rPr lang="en-US" altLang="zh-CN" sz="4000" dirty="0"/>
              <a:t>/</a:t>
            </a:r>
            <a:r>
              <a:rPr lang="zh-CN" altLang="en-US" sz="4000" dirty="0"/>
              <a:t>全部圖表人數</a:t>
            </a:r>
            <a:endParaRPr lang="en-US" altLang="zh-CN" sz="4000" dirty="0"/>
          </a:p>
          <a:p>
            <a:r>
              <a:rPr lang="zh-CN" altLang="en-US" sz="4000" dirty="0"/>
              <a:t>應該是：當年男生人數</a:t>
            </a:r>
            <a:r>
              <a:rPr lang="en-US" altLang="zh-CN" sz="4000" dirty="0"/>
              <a:t>/</a:t>
            </a:r>
            <a:r>
              <a:rPr lang="zh-CN" altLang="en-US" sz="4000" dirty="0"/>
              <a:t>當年總人數</a:t>
            </a:r>
            <a:endParaRPr lang="zh-TW" altLang="en-US" sz="40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F92FD16-7341-432E-AD6A-4F3B89E1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但是百分比的值不是我們要的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B58BDC-EED8-4555-8FD5-0AB19064F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945" y="3182898"/>
            <a:ext cx="5692665" cy="355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3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01ADA4-0DBC-4256-90EF-930DEAF78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先：</a:t>
            </a:r>
            <a:r>
              <a:rPr lang="en-US" altLang="zh-CN" sz="4000" dirty="0"/>
              <a:t>double click</a:t>
            </a:r>
            <a:r>
              <a:rPr lang="zh-CN" altLang="en-US" sz="4000" dirty="0"/>
              <a:t>水平軸</a:t>
            </a:r>
            <a:endParaRPr lang="zh-TW" altLang="en-US" sz="40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F92FD16-7341-432E-AD6A-4F3B89E1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800" dirty="0"/>
              <a:t>改成：當年男生人數</a:t>
            </a:r>
            <a:r>
              <a:rPr lang="en-US" altLang="zh-CN" sz="4800" dirty="0"/>
              <a:t>/</a:t>
            </a:r>
            <a:r>
              <a:rPr lang="zh-CN" altLang="en-US" sz="4800" dirty="0"/>
              <a:t>當年總人數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2CAF2A4-7E8E-4A5C-BA5B-D023F274E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95" y="2492896"/>
            <a:ext cx="6761905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33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01ADA4-0DBC-4256-90EF-930DEAF78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4000" dirty="0"/>
          </a:p>
          <a:p>
            <a:endParaRPr lang="en-US" altLang="zh-CN" sz="4000" dirty="0"/>
          </a:p>
          <a:p>
            <a:endParaRPr lang="en-US" altLang="zh-CN" sz="4000" dirty="0"/>
          </a:p>
          <a:p>
            <a:r>
              <a:rPr lang="zh-CN" altLang="en-US" sz="4000" dirty="0"/>
              <a:t>改成</a:t>
            </a:r>
            <a:endParaRPr lang="en-US" altLang="zh-CN" sz="4000" dirty="0"/>
          </a:p>
          <a:p>
            <a:r>
              <a:rPr lang="en-US" altLang="zh-CN" sz="4000" dirty="0"/>
              <a:t>1990</a:t>
            </a:r>
            <a:r>
              <a:rPr lang="zh-CN" altLang="en-US" sz="4000" dirty="0"/>
              <a:t>～</a:t>
            </a:r>
            <a:r>
              <a:rPr lang="en-US" altLang="zh-CN" sz="4000" dirty="0"/>
              <a:t>2002</a:t>
            </a:r>
            <a:endParaRPr lang="zh-TW" altLang="en-US" sz="40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F92FD16-7341-432E-AD6A-4F3B89E1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800" dirty="0"/>
              <a:t>改成：當年男生人數</a:t>
            </a:r>
            <a:r>
              <a:rPr lang="en-US" altLang="zh-CN" sz="4800" dirty="0"/>
              <a:t>/</a:t>
            </a:r>
            <a:r>
              <a:rPr lang="zh-CN" altLang="en-US" sz="4800" dirty="0"/>
              <a:t>當年總人數</a:t>
            </a:r>
            <a:endParaRPr lang="zh-TW" altLang="en-US" sz="4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0669612-CDD3-494B-B2E7-86A26081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96879"/>
            <a:ext cx="5616624" cy="262878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C4A8828-C72F-48AA-A5B7-4EEDFDE17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108226"/>
            <a:ext cx="5616624" cy="26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6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09E759-24E5-4E36-8B1B-1E09461F9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  <a:r>
              <a:rPr lang="en-US" altLang="zh-CN" dirty="0"/>
              <a:t>1</a:t>
            </a:r>
            <a:r>
              <a:rPr lang="zh-CN" altLang="en-US" dirty="0"/>
              <a:t>：全部執行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30BE48F-EEF4-46F0-8C1E-824233EF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新增資料庫，執行</a:t>
            </a:r>
            <a:r>
              <a:rPr lang="en-US" altLang="zh-CN" dirty="0"/>
              <a:t>SQL</a:t>
            </a:r>
            <a:r>
              <a:rPr lang="zh-CN" altLang="en-US" dirty="0"/>
              <a:t>語法</a:t>
            </a:r>
            <a:br>
              <a:rPr lang="en-US" altLang="zh-CN" dirty="0"/>
            </a:br>
            <a:r>
              <a:rPr lang="zh-CN" altLang="en-US" dirty="0"/>
              <a:t>有</a:t>
            </a:r>
            <a:r>
              <a:rPr lang="en-US" altLang="zh-CN" dirty="0"/>
              <a:t>2</a:t>
            </a:r>
            <a:r>
              <a:rPr lang="zh-CN" altLang="en-US" dirty="0"/>
              <a:t>種方法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88FBDC3-75AC-41C3-A2B7-DAFD2C462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482343"/>
            <a:ext cx="5314286" cy="4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797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3D130B5-071A-40AE-8F5D-38C4430B6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計算依據</a:t>
            </a:r>
            <a:r>
              <a:rPr lang="en-US" altLang="zh-CN" sz="4000" dirty="0">
                <a:sym typeface="Wingdings" panose="05000000000000000000" pitchFamily="2" charset="2"/>
              </a:rPr>
              <a:t></a:t>
            </a:r>
            <a:r>
              <a:rPr lang="en-US" altLang="zh-CN" sz="4000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table down(</a:t>
            </a:r>
            <a:r>
              <a:rPr lang="zh-CN" altLang="en-US" sz="4000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向下</a:t>
            </a:r>
            <a:r>
              <a:rPr lang="en-US" altLang="zh-CN" sz="4000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altLang="zh-CN" sz="3600" dirty="0">
                <a:sym typeface="Wingdings" panose="05000000000000000000" pitchFamily="2" charset="2"/>
              </a:rPr>
              <a:t>table down(</a:t>
            </a:r>
            <a:r>
              <a:rPr lang="zh-CN" altLang="en-US" sz="3600" dirty="0">
                <a:sym typeface="Wingdings" panose="05000000000000000000" pitchFamily="2" charset="2"/>
              </a:rPr>
              <a:t>向下</a:t>
            </a:r>
            <a:r>
              <a:rPr lang="en-US" altLang="zh-CN" sz="3600" dirty="0">
                <a:sym typeface="Wingdings" panose="05000000000000000000" pitchFamily="2" charset="2"/>
              </a:rPr>
              <a:t>)</a:t>
            </a:r>
            <a:r>
              <a:rPr lang="zh-CN" altLang="en-US" sz="3600" dirty="0">
                <a:sym typeface="Wingdings" panose="05000000000000000000" pitchFamily="2" charset="2"/>
              </a:rPr>
              <a:t>表示：</a:t>
            </a:r>
            <a:r>
              <a:rPr lang="zh-CN" altLang="en-US" sz="3600" dirty="0">
                <a:highlight>
                  <a:srgbClr val="FFFF00"/>
                </a:highlight>
                <a:sym typeface="Wingdings" panose="05000000000000000000" pitchFamily="2" charset="2"/>
              </a:rPr>
              <a:t>該柱狀圖的值</a:t>
            </a:r>
            <a:endParaRPr lang="zh-TW" altLang="en-US" sz="3600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C572908-2FFB-4185-8455-A990B8620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800" dirty="0"/>
              <a:t>改成：當年男生人數</a:t>
            </a:r>
            <a:r>
              <a:rPr lang="en-US" altLang="zh-CN" sz="4800" dirty="0"/>
              <a:t>/</a:t>
            </a:r>
            <a:r>
              <a:rPr lang="zh-CN" altLang="en-US" sz="4800" dirty="0"/>
              <a:t>當年總人數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AE9AE33-BA5F-40F6-8C1C-FD9216D2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64" y="2780928"/>
            <a:ext cx="7651174" cy="39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617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49542" y="1700808"/>
            <a:ext cx="8244916" cy="259228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設定顯示百分比的</a:t>
            </a:r>
            <a:endParaRPr lang="en-US" altLang="zh-CN" sz="6600" b="1" dirty="0"/>
          </a:p>
          <a:p>
            <a:r>
              <a:rPr lang="zh-CN" altLang="en-US" sz="6600" b="1" dirty="0"/>
              <a:t>小數點位數為</a:t>
            </a:r>
            <a:r>
              <a:rPr lang="en-US" altLang="zh-CN" sz="6600" b="1" dirty="0"/>
              <a:t>0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2126620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3D130B5-071A-40AE-8F5D-38C4430B6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highlight>
                  <a:srgbClr val="FFFF00"/>
                </a:highlight>
              </a:rPr>
              <a:t>設定數字格式</a:t>
            </a:r>
            <a:endParaRPr lang="zh-TW" altLang="en-US" sz="3600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C572908-2FFB-4185-8455-A990B8620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設定顯示百分比的小數點位數為</a:t>
            </a:r>
            <a:r>
              <a:rPr lang="en-US" altLang="zh-CN" sz="4400" dirty="0"/>
              <a:t>0</a:t>
            </a:r>
            <a:endParaRPr lang="zh-TW" altLang="en-US" sz="4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AD5FDA1-1DCE-4247-BCF8-7A589B2BF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904" y="1338524"/>
            <a:ext cx="2838295" cy="57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201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E20779D-6F86-4D0D-BD3F-21DC62CB8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24" y="1417638"/>
            <a:ext cx="8568952" cy="5438975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BC572908-2FFB-4185-8455-A990B8620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設定顯示百分比的小數點位數為</a:t>
            </a:r>
            <a:r>
              <a:rPr lang="en-US" altLang="zh-CN" sz="4400" dirty="0"/>
              <a:t>0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5683429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DFD2CBD-EDD8-4885-980C-C08BEF621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C6E3588-1FA8-4D6C-BEAD-90D12100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成果圖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9FBCF7E-49F2-4981-A98C-0CC2BBB55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428"/>
            <a:ext cx="9150820" cy="52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040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49542" y="1700808"/>
            <a:ext cx="8244916" cy="259228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視覺化後的商業智能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8612075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DFD2CBD-EDD8-4885-980C-C08BEF621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C6E3588-1FA8-4D6C-BEAD-90D12100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1990</a:t>
            </a:r>
            <a:r>
              <a:rPr lang="zh-CN" altLang="en-US" dirty="0"/>
              <a:t>年公司不到</a:t>
            </a:r>
            <a:r>
              <a:rPr lang="en-US" altLang="zh-CN" dirty="0"/>
              <a:t>2</a:t>
            </a:r>
            <a:r>
              <a:rPr lang="zh-CN" altLang="en-US" dirty="0"/>
              <a:t>萬人</a:t>
            </a:r>
            <a:br>
              <a:rPr lang="en-US" altLang="zh-CN" dirty="0"/>
            </a:br>
            <a:r>
              <a:rPr lang="en-US" altLang="zh-CN" dirty="0"/>
              <a:t>2002</a:t>
            </a:r>
            <a:r>
              <a:rPr lang="zh-CN" altLang="en-US" dirty="0"/>
              <a:t>年增加到</a:t>
            </a:r>
            <a:r>
              <a:rPr lang="en-US" altLang="zh-CN" dirty="0"/>
              <a:t>20</a:t>
            </a:r>
            <a:r>
              <a:rPr lang="zh-CN" altLang="en-US" dirty="0"/>
              <a:t>萬人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9FBCF7E-49F2-4981-A98C-0CC2BBB55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428"/>
            <a:ext cx="9150820" cy="52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55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DFD2CBD-EDD8-4885-980C-C08BEF621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C6E3588-1FA8-4D6C-BEAD-90D12100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但每年公司的男女比例一直保持在</a:t>
            </a:r>
            <a:r>
              <a:rPr lang="en-US" altLang="zh-CN" dirty="0"/>
              <a:t>57%</a:t>
            </a:r>
            <a:r>
              <a:rPr lang="zh-CN" altLang="en-US" dirty="0"/>
              <a:t>：</a:t>
            </a:r>
            <a:r>
              <a:rPr lang="en-US" altLang="zh-CN" dirty="0"/>
              <a:t>43%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9FBCF7E-49F2-4981-A98C-0CC2BBB55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428"/>
            <a:ext cx="9150820" cy="52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90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79DC7-AF1C-448C-A57E-C5C3A016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結合</a:t>
            </a:r>
            <a:r>
              <a:rPr lang="en-US" altLang="zh-CN" dirty="0"/>
              <a:t>『SQL + Tableau』</a:t>
            </a:r>
          </a:p>
          <a:p>
            <a:pPr lvl="1"/>
            <a:r>
              <a:rPr lang="zh-CN" altLang="en-US" dirty="0"/>
              <a:t>能夠洞察到很多商業行為背後的訊息</a:t>
            </a:r>
            <a:endParaRPr lang="en-US" altLang="zh-CN" dirty="0"/>
          </a:p>
          <a:p>
            <a:pPr lvl="1"/>
            <a:r>
              <a:rPr lang="zh-CN" altLang="en-US" dirty="0"/>
              <a:t>能夠提取到很多的商業智能</a:t>
            </a:r>
            <a:endParaRPr lang="en-US" altLang="zh-CN" dirty="0"/>
          </a:p>
          <a:p>
            <a:pPr lvl="1"/>
            <a:r>
              <a:rPr lang="en-US" altLang="zh-TW" dirty="0"/>
              <a:t>Business Intelligence, BI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6891247-CD00-40BB-BC28-0C57C97D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900" dirty="0"/>
              <a:t>商業智能</a:t>
            </a:r>
            <a:br>
              <a:rPr lang="en-US" altLang="zh-CN" sz="4900" dirty="0"/>
            </a:br>
            <a:r>
              <a:rPr lang="en-US" altLang="zh-TW" sz="4900" dirty="0"/>
              <a:t>Business Intelligence, BI</a:t>
            </a:r>
            <a:endParaRPr lang="zh-TW" altLang="en-US" sz="4900" dirty="0"/>
          </a:p>
        </p:txBody>
      </p:sp>
    </p:spTree>
    <p:extLst>
      <p:ext uri="{BB962C8B-B14F-4D97-AF65-F5344CB8AC3E}">
        <p14:creationId xmlns:p14="http://schemas.microsoft.com/office/powerpoint/2010/main" val="21169089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最後記得要儲存檔案</a:t>
            </a:r>
            <a:endParaRPr lang="en-US" altLang="zh-CN" sz="6600" b="1" dirty="0"/>
          </a:p>
          <a:p>
            <a:r>
              <a:rPr lang="zh-CN" altLang="en-US" sz="6600" b="1" dirty="0"/>
              <a:t>否則過了幾分鐘斷線檔案消失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9520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EE0A0EC-BC2D-4932-956C-6FDEEA407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C8AD197-735D-487F-B50B-AA09D3BF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結果：新增資料庫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3E78FF7-85B4-440D-B7EB-7E7464D73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48223"/>
            <a:ext cx="8607016" cy="540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57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4746474-F574-44E0-92EE-69100ACE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/>
          <a:lstStyle/>
          <a:p>
            <a:r>
              <a:rPr lang="zh-CN" altLang="en-US" dirty="0"/>
              <a:t>檔案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發布為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6000" dirty="0"/>
              <a:t>儲存檔案</a:t>
            </a:r>
            <a:r>
              <a:rPr lang="en-US" altLang="zh-CN" sz="6000" dirty="0">
                <a:sym typeface="Wingdings" panose="05000000000000000000" pitchFamily="2" charset="2"/>
              </a:rPr>
              <a:t></a:t>
            </a:r>
            <a:r>
              <a:rPr lang="zh-CN" altLang="en-US" sz="6000" dirty="0">
                <a:sym typeface="Wingdings" panose="05000000000000000000" pitchFamily="2" charset="2"/>
              </a:rPr>
              <a:t>發布</a:t>
            </a:r>
            <a:endParaRPr lang="zh-TW" altLang="en-US" sz="6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12EE9BF-BF80-42E6-938D-13EDCBA94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98" y="2348880"/>
            <a:ext cx="4633714" cy="345638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1E15D2A-65FD-4922-BE90-BE9B57D40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880078"/>
            <a:ext cx="4986980" cy="2825522"/>
          </a:xfrm>
          <a:prstGeom prst="rect">
            <a:avLst/>
          </a:prstGeom>
        </p:spPr>
      </p:pic>
      <p:sp>
        <p:nvSpPr>
          <p:cNvPr id="7" name="內容版面配置區 1">
            <a:extLst>
              <a:ext uri="{FF2B5EF4-FFF2-40B4-BE49-F238E27FC236}">
                <a16:creationId xmlns:a16="http://schemas.microsoft.com/office/drawing/2014/main" id="{5B32CCDA-E2A2-4F4E-AF28-E241641E096A}"/>
              </a:ext>
            </a:extLst>
          </p:cNvPr>
          <p:cNvSpPr txBox="1">
            <a:spLocks/>
          </p:cNvSpPr>
          <p:nvPr/>
        </p:nvSpPr>
        <p:spPr>
          <a:xfrm>
            <a:off x="4655731" y="1600200"/>
            <a:ext cx="4572000" cy="52578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spcAft>
                <a:spcPts val="400"/>
              </a:spcAft>
              <a:buFont typeface="Arial"/>
              <a:buChar char="•"/>
              <a:defRPr lang="zh-TW"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lang="zh-TW" sz="44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40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lang="zh-TW" sz="36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lang="zh-TW" sz="36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名稱</a:t>
            </a:r>
            <a:r>
              <a:rPr lang="zh-CN" altLang="en-US" dirty="0">
                <a:sym typeface="Wingdings" panose="05000000000000000000" pitchFamily="2" charset="2"/>
              </a:rPr>
              <a:t></a:t>
            </a:r>
            <a:r>
              <a:rPr lang="en-US" altLang="zh-CN" dirty="0">
                <a:sym typeface="Wingdings" panose="05000000000000000000" pitchFamily="2" charset="2"/>
              </a:rPr>
              <a:t>15-2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89835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如何把你發布的圖表，提供給別人瀏覽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3031571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767DC55-CEFD-4023-B64F-E72E81F20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A702F08-E6F2-4FD6-90AB-42352F85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打</a:t>
            </a:r>
            <a:r>
              <a:rPr lang="en-US" altLang="zh-CN" dirty="0"/>
              <a:t>『x』</a:t>
            </a:r>
            <a:r>
              <a:rPr lang="zh-CN" altLang="en-US" dirty="0"/>
              <a:t>，回到根目錄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1F8F505-EC56-4D3F-AC0A-ADCACC6A3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329"/>
            <a:ext cx="9144000" cy="53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121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37F1D55-6597-4C73-B21B-7B342AEF1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D1747A0-03BA-4483-832C-3BDE2C897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或是，點選</a:t>
            </a:r>
            <a:r>
              <a:rPr lang="en-US" altLang="zh-CN" dirty="0"/>
              <a:t>『</a:t>
            </a:r>
            <a:r>
              <a:rPr lang="zh-CN" altLang="en-US" dirty="0"/>
              <a:t>你的帳號</a:t>
            </a:r>
            <a:r>
              <a:rPr lang="en-US" altLang="zh-CN" dirty="0"/>
              <a:t>』</a:t>
            </a:r>
            <a:br>
              <a:rPr lang="en-US" altLang="zh-CN" dirty="0"/>
            </a:br>
            <a:r>
              <a:rPr lang="zh-CN" altLang="en-US" dirty="0"/>
              <a:t>回到根目錄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F85D476-0512-429F-9BA0-9FC3B7100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" y="1611462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829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0402935-7883-4B49-B867-81E741484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E343049-3EB3-4667-AD54-291DBDA3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回到根目錄，點選你要的圖表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FB931B3-4F2A-4C66-AC91-BDA9C6BE6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" y="16002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174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7E5A1C3-51C6-4F30-BE12-4342561F2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169926B-3538-409A-8FDD-5A5DE16F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複製網址</a:t>
            </a:r>
            <a:r>
              <a:rPr lang="en-US" altLang="zh-CN" dirty="0" err="1"/>
              <a:t>url</a:t>
            </a:r>
            <a:r>
              <a:rPr lang="zh-CN" altLang="en-US" dirty="0"/>
              <a:t>，給人瀏覽即可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B5C3DB-1F23-4D05-AA34-16DF4DCE6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39" y="1220887"/>
            <a:ext cx="9144000" cy="56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11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注意：免費版</a:t>
            </a:r>
            <a:r>
              <a:rPr lang="en-US" altLang="zh-CN" sz="6600" b="1" dirty="0"/>
              <a:t>tableau public</a:t>
            </a:r>
          </a:p>
          <a:p>
            <a:r>
              <a:rPr lang="zh-CN" altLang="en-US" sz="6600" b="1" dirty="0"/>
              <a:t>的檔案限制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4128429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AAABC1C-7013-4819-B394-4CF2551F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>
                <a:effectLst/>
              </a:rPr>
              <a:t>以下是 </a:t>
            </a:r>
            <a:r>
              <a:rPr lang="en-US" altLang="zh-TW" dirty="0">
                <a:effectLst/>
              </a:rPr>
              <a:t>Tableau Public </a:t>
            </a:r>
            <a:r>
              <a:rPr lang="zh-TW" altLang="en-US" dirty="0">
                <a:effectLst/>
              </a:rPr>
              <a:t>的限制：</a:t>
            </a:r>
          </a:p>
          <a:p>
            <a:pPr lvl="1"/>
            <a:r>
              <a:rPr lang="zh-TW" altLang="en-US" dirty="0">
                <a:effectLst/>
              </a:rPr>
              <a:t>只能發布 </a:t>
            </a:r>
            <a:r>
              <a:rPr lang="en-US" altLang="zh-TW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10 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個工作簿。</a:t>
            </a:r>
          </a:p>
          <a:p>
            <a:pPr lvl="1"/>
            <a:r>
              <a:rPr lang="zh-TW" altLang="en-US" dirty="0">
                <a:effectLst/>
              </a:rPr>
              <a:t>工作簿只能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包含 </a:t>
            </a:r>
            <a:r>
              <a:rPr lang="en-US" altLang="zh-TW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100 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個頁面。</a:t>
            </a:r>
          </a:p>
          <a:p>
            <a:pPr lvl="1"/>
            <a:r>
              <a:rPr lang="zh-TW" altLang="en-US" dirty="0">
                <a:effectLst/>
              </a:rPr>
              <a:t>工作簿只能包含 </a:t>
            </a:r>
            <a:r>
              <a:rPr lang="en-US" altLang="zh-TW" dirty="0">
                <a:effectLst/>
              </a:rPr>
              <a:t>100,000 </a:t>
            </a:r>
            <a:r>
              <a:rPr lang="zh-TW" altLang="en-US" dirty="0">
                <a:effectLst/>
              </a:rPr>
              <a:t>個數據點。</a:t>
            </a:r>
          </a:p>
          <a:p>
            <a:pPr lvl="1"/>
            <a:r>
              <a:rPr lang="zh-TW" altLang="en-US" dirty="0">
                <a:effectLst/>
              </a:rPr>
              <a:t>工作簿只能包含 </a:t>
            </a:r>
            <a:r>
              <a:rPr lang="en-US" altLang="zh-TW" dirty="0">
                <a:effectLst/>
              </a:rPr>
              <a:t>100 </a:t>
            </a:r>
            <a:r>
              <a:rPr lang="zh-TW" altLang="en-US" dirty="0">
                <a:effectLst/>
              </a:rPr>
              <a:t>個字段。</a:t>
            </a:r>
          </a:p>
          <a:p>
            <a:pPr lvl="1"/>
            <a:r>
              <a:rPr lang="zh-CN" altLang="en-US" dirty="0">
                <a:effectLst/>
              </a:rPr>
              <a:t>若</a:t>
            </a:r>
            <a:r>
              <a:rPr lang="zh-TW" altLang="en-US" dirty="0">
                <a:effectLst/>
              </a:rPr>
              <a:t>需要更多的功能或限制，可以升級到 </a:t>
            </a:r>
            <a:r>
              <a:rPr lang="en-US" altLang="zh-TW" dirty="0">
                <a:effectLst/>
              </a:rPr>
              <a:t>Tableau Server </a:t>
            </a:r>
            <a:r>
              <a:rPr lang="zh-TW" altLang="en-US" dirty="0">
                <a:effectLst/>
              </a:rPr>
              <a:t>或 </a:t>
            </a:r>
            <a:r>
              <a:rPr lang="en-US" altLang="zh-TW" dirty="0">
                <a:effectLst/>
              </a:rPr>
              <a:t>Tableau Online</a:t>
            </a:r>
            <a:r>
              <a:rPr lang="zh-TW" altLang="en-US" dirty="0">
                <a:effectLst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6D4D18-335D-482C-BA31-CB365913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免費版</a:t>
            </a:r>
            <a:r>
              <a:rPr lang="en-US" altLang="zh-CN" dirty="0"/>
              <a:t>tableau public</a:t>
            </a:r>
            <a:br>
              <a:rPr lang="en-US" altLang="zh-CN" dirty="0"/>
            </a:br>
            <a:r>
              <a:rPr lang="zh-CN" altLang="en-US" dirty="0"/>
              <a:t>的檔案限制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118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09E759-24E5-4E36-8B1B-1E09461F9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方法</a:t>
            </a:r>
            <a:r>
              <a:rPr lang="en-US" altLang="zh-CN" sz="4000" dirty="0"/>
              <a:t>2</a:t>
            </a:r>
            <a:r>
              <a:rPr lang="zh-CN" altLang="en-US" sz="4000" dirty="0"/>
              <a:t>：</a:t>
            </a:r>
            <a:endParaRPr lang="en-US" altLang="zh-CN" sz="4000" dirty="0"/>
          </a:p>
          <a:p>
            <a:r>
              <a:rPr lang="en-US" altLang="zh-CN" sz="4000" dirty="0"/>
              <a:t>(1).</a:t>
            </a:r>
            <a:r>
              <a:rPr lang="zh-CN" altLang="en-US" sz="4000" dirty="0"/>
              <a:t>先新增資料庫：</a:t>
            </a:r>
            <a:endParaRPr lang="en-US" altLang="zh-CN" sz="4000" dirty="0"/>
          </a:p>
          <a:p>
            <a:pPr lvl="1"/>
            <a:r>
              <a:rPr lang="en-US" altLang="zh-TW" sz="3600" dirty="0"/>
              <a:t>create database </a:t>
            </a:r>
            <a:r>
              <a:rPr lang="en-US" altLang="zh-TW" sz="3600" dirty="0" err="1"/>
              <a:t>employees_mod</a:t>
            </a:r>
            <a:r>
              <a:rPr lang="en-US" altLang="zh-TW" sz="3600" dirty="0"/>
              <a:t>;</a:t>
            </a:r>
          </a:p>
          <a:p>
            <a:r>
              <a:rPr lang="en-US" altLang="zh-CN" sz="4000" dirty="0"/>
              <a:t>(2).</a:t>
            </a:r>
            <a:r>
              <a:rPr lang="zh-CN" altLang="en-US" sz="4000" dirty="0"/>
              <a:t>再</a:t>
            </a:r>
            <a:r>
              <a:rPr lang="en-US" altLang="zh-CN" sz="4000" dirty="0"/>
              <a:t>import </a:t>
            </a:r>
            <a:endParaRPr lang="zh-TW" altLang="en-US" sz="40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30BE48F-EEF4-46F0-8C1E-824233EF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新增資料庫，執行</a:t>
            </a:r>
            <a:r>
              <a:rPr lang="en-US" altLang="zh-CN" dirty="0"/>
              <a:t>SQL</a:t>
            </a:r>
            <a:r>
              <a:rPr lang="zh-CN" altLang="en-US" dirty="0"/>
              <a:t>語法</a:t>
            </a:r>
            <a:br>
              <a:rPr lang="en-US" altLang="zh-CN" dirty="0"/>
            </a:br>
            <a:r>
              <a:rPr lang="zh-CN" altLang="en-US" dirty="0"/>
              <a:t>有</a:t>
            </a:r>
            <a:r>
              <a:rPr lang="en-US" altLang="zh-CN" dirty="0"/>
              <a:t>2</a:t>
            </a:r>
            <a:r>
              <a:rPr lang="zh-CN" altLang="en-US" dirty="0"/>
              <a:t>種方法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382D6E8-230B-42EE-BAEA-F53A17E4F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62" y="4509120"/>
            <a:ext cx="4832256" cy="21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1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09E759-24E5-4E36-8B1B-1E09461F9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4000" dirty="0"/>
              <a:t>方法</a:t>
            </a:r>
            <a:r>
              <a:rPr lang="en-US" altLang="zh-CN" sz="4000" dirty="0"/>
              <a:t>2</a:t>
            </a:r>
            <a:r>
              <a:rPr lang="zh-CN" altLang="en-US" sz="4000" dirty="0"/>
              <a:t>：</a:t>
            </a:r>
            <a:endParaRPr lang="en-US" altLang="zh-CN" sz="4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4000" dirty="0"/>
              <a:t>(1).</a:t>
            </a:r>
            <a:r>
              <a:rPr lang="zh-CN" altLang="en-US" sz="4000" dirty="0"/>
              <a:t>指定</a:t>
            </a:r>
            <a:r>
              <a:rPr lang="en-US" altLang="zh-CN" sz="4000" dirty="0" err="1"/>
              <a:t>sql</a:t>
            </a:r>
            <a:r>
              <a:rPr lang="zh-CN" altLang="en-US" sz="4000" dirty="0"/>
              <a:t>名稱，</a:t>
            </a:r>
            <a:endParaRPr lang="en-US" altLang="zh-CN" sz="4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4000" dirty="0"/>
              <a:t>指定放置目錄</a:t>
            </a:r>
            <a:r>
              <a:rPr lang="en-US" altLang="zh-CN" sz="4000" dirty="0"/>
              <a:t>:</a:t>
            </a:r>
            <a:r>
              <a:rPr lang="en-US" altLang="zh-CN" sz="4000" dirty="0" err="1"/>
              <a:t>employee_mod</a:t>
            </a:r>
            <a:endParaRPr lang="zh-TW" altLang="en-US" sz="40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30BE48F-EEF4-46F0-8C1E-824233EF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新增資料庫，執行</a:t>
            </a:r>
            <a:r>
              <a:rPr lang="en-US" altLang="zh-CN" dirty="0"/>
              <a:t>SQL</a:t>
            </a:r>
            <a:r>
              <a:rPr lang="zh-CN" altLang="en-US" dirty="0"/>
              <a:t>語法</a:t>
            </a:r>
            <a:br>
              <a:rPr lang="en-US" altLang="zh-CN" dirty="0"/>
            </a:br>
            <a:r>
              <a:rPr lang="zh-CN" altLang="en-US" dirty="0"/>
              <a:t>有</a:t>
            </a:r>
            <a:r>
              <a:rPr lang="en-US" altLang="zh-CN" dirty="0"/>
              <a:t>2</a:t>
            </a:r>
            <a:r>
              <a:rPr lang="zh-CN" altLang="en-US" dirty="0"/>
              <a:t>種方法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AF6E9F7-C3BC-4988-AFCA-DFBA8228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662091"/>
            <a:ext cx="5761905" cy="3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8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TW" altLang="en-US" sz="6600" b="1" dirty="0"/>
              <a:t>用</a:t>
            </a:r>
            <a:r>
              <a:rPr lang="en-US" altLang="zh-TW" sz="6600" b="1" dirty="0"/>
              <a:t>SQL</a:t>
            </a:r>
            <a:r>
              <a:rPr lang="zh-TW" altLang="en-US" sz="6600" b="1" dirty="0"/>
              <a:t>語法，提取出</a:t>
            </a:r>
            <a:r>
              <a:rPr lang="en-US" altLang="zh-TW" sz="6600" b="1" dirty="0"/>
              <a:t>『</a:t>
            </a:r>
            <a:r>
              <a:rPr lang="zh-TW" altLang="en-US" sz="6600" b="1" dirty="0"/>
              <a:t>當年新進，性別，人數</a:t>
            </a:r>
            <a:r>
              <a:rPr lang="en-US" altLang="zh-TW" sz="6600" b="1" dirty="0"/>
              <a:t>』3</a:t>
            </a:r>
            <a:r>
              <a:rPr lang="zh-TW" altLang="en-US" sz="6600" b="1" dirty="0"/>
              <a:t>個欄位</a:t>
            </a:r>
          </a:p>
        </p:txBody>
      </p:sp>
    </p:spTree>
    <p:extLst>
      <p:ext uri="{BB962C8B-B14F-4D97-AF65-F5344CB8AC3E}">
        <p14:creationId xmlns:p14="http://schemas.microsoft.com/office/powerpoint/2010/main" val="2666709867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897</Words>
  <Application>Microsoft Office PowerPoint</Application>
  <PresentationFormat>如螢幕大小 (4:3)</PresentationFormat>
  <Paragraphs>156</Paragraphs>
  <Slides>67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67</vt:i4>
      </vt:variant>
    </vt:vector>
  </HeadingPairs>
  <TitlesOfParts>
    <vt:vector size="73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</vt:lpstr>
      <vt:lpstr>PowerPoint 簡報</vt:lpstr>
      <vt:lpstr>在Workbench 安裝資料庫employees_mod</vt:lpstr>
      <vt:lpstr>新增資料庫，執行SQL語法 有2種方法</vt:lpstr>
      <vt:lpstr>新增資料庫，執行SQL語法 有2種方法</vt:lpstr>
      <vt:lpstr>結果：新增資料庫</vt:lpstr>
      <vt:lpstr>新增資料庫，執行SQL語法 有2種方法</vt:lpstr>
      <vt:lpstr>新增資料庫，執行SQL語法 有2種方法</vt:lpstr>
      <vt:lpstr>PowerPoint 簡報</vt:lpstr>
      <vt:lpstr>用SQL語法，提取出『當年新進，性別，人數』3個欄位</vt:lpstr>
      <vt:lpstr>用SQL語法，提取出『當年新進，性別，人數』3個欄位</vt:lpstr>
      <vt:lpstr>PowerPoint 簡報</vt:lpstr>
      <vt:lpstr>把3個欄位輸出成15-2.csv檔案</vt:lpstr>
      <vt:lpstr>PowerPoint 簡報</vt:lpstr>
      <vt:lpstr>新增一個new新的tableau專案</vt:lpstr>
      <vt:lpstr>新增一個new新的tableau專案</vt:lpstr>
      <vt:lpstr>新增一個new新的tableau專案</vt:lpstr>
      <vt:lpstr>看欄位的格式</vt:lpstr>
      <vt:lpstr>從設定資料來源tab 切換到sheet1 tab</vt:lpstr>
      <vt:lpstr>修改sheet1圖表1</vt:lpstr>
      <vt:lpstr>PowerPoint 簡報</vt:lpstr>
      <vt:lpstr>把『當年』拖曵到column column 就是 x,水平軸</vt:lpstr>
      <vt:lpstr>把『人數』拖曵到row row 就是 y, 縱軸</vt:lpstr>
      <vt:lpstr>改成『長條圖』</vt:lpstr>
      <vt:lpstr>PowerPoint 簡報</vt:lpstr>
      <vt:lpstr>每條長條圖用性別特徵來分割 拖曵【性別】詳細資料</vt:lpstr>
      <vt:lpstr>設定每條長條圖根據不同性別顯示不同顏色</vt:lpstr>
      <vt:lpstr>方法1：Ctrl+拖曵性別顏色</vt:lpstr>
      <vt:lpstr>PowerPoint 簡報</vt:lpstr>
      <vt:lpstr>設定每條長條圖顏色， 藍色：男生，紅色：女生</vt:lpstr>
      <vt:lpstr>設定每條長條圖顏色， 藍色：男生，紅色：女生</vt:lpstr>
      <vt:lpstr>PowerPoint 簡報</vt:lpstr>
      <vt:lpstr>調整長條圖Bar的寬度</vt:lpstr>
      <vt:lpstr>PowerPoint 簡報</vt:lpstr>
      <vt:lpstr>儲存檔案</vt:lpstr>
      <vt:lpstr>PowerPoint 簡報</vt:lpstr>
      <vt:lpstr>在長條圖上加上數字</vt:lpstr>
      <vt:lpstr>PowerPoint 簡報</vt:lpstr>
      <vt:lpstr>PowerPoint 簡報</vt:lpstr>
      <vt:lpstr>如何計算每年公司的員工累計數量</vt:lpstr>
      <vt:lpstr>如何計算每年公司的員工累計數量</vt:lpstr>
      <vt:lpstr>PowerPoint 簡報</vt:lpstr>
      <vt:lpstr>員工累計數量，沒有被累計</vt:lpstr>
      <vt:lpstr>如何糾錯員工累計數</vt:lpstr>
      <vt:lpstr>PowerPoint 簡報</vt:lpstr>
      <vt:lpstr>不要顯示員工累計數 而是顯示百分比</vt:lpstr>
      <vt:lpstr>但是百分比的值不是我們要的</vt:lpstr>
      <vt:lpstr>改成：當年男生人數/當年總人數</vt:lpstr>
      <vt:lpstr>改成：當年男生人數/當年總人數</vt:lpstr>
      <vt:lpstr>改成：當年男生人數/當年總人數</vt:lpstr>
      <vt:lpstr>PowerPoint 簡報</vt:lpstr>
      <vt:lpstr>設定顯示百分比的小數點位數為0</vt:lpstr>
      <vt:lpstr>設定顯示百分比的小數點位數為0</vt:lpstr>
      <vt:lpstr>成果圖</vt:lpstr>
      <vt:lpstr>PowerPoint 簡報</vt:lpstr>
      <vt:lpstr>1990年公司不到2萬人 2002年增加到20萬人</vt:lpstr>
      <vt:lpstr>但每年公司的男女比例一直保持在57%：43%</vt:lpstr>
      <vt:lpstr>商業智能 Business Intelligence, BI</vt:lpstr>
      <vt:lpstr>PowerPoint 簡報</vt:lpstr>
      <vt:lpstr>儲存檔案發布</vt:lpstr>
      <vt:lpstr>PowerPoint 簡報</vt:lpstr>
      <vt:lpstr>打『x』，回到根目錄</vt:lpstr>
      <vt:lpstr>或是，點選『你的帳號』 回到根目錄</vt:lpstr>
      <vt:lpstr>回到根目錄，點選你要的圖表</vt:lpstr>
      <vt:lpstr>複製網址url，給人瀏覽即可</vt:lpstr>
      <vt:lpstr>PowerPoint 簡報</vt:lpstr>
      <vt:lpstr>免費版tableau public 的檔案限制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2023-12-18T07:07:18Z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