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4" r:id="rId12"/>
    <p:sldId id="362" r:id="rId13"/>
    <p:sldId id="363" r:id="rId14"/>
    <p:sldId id="375" r:id="rId15"/>
    <p:sldId id="376" r:id="rId16"/>
    <p:sldId id="364" r:id="rId17"/>
    <p:sldId id="361" r:id="rId18"/>
    <p:sldId id="351" r:id="rId19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50" d="100"/>
          <a:sy n="50" d="100"/>
        </p:scale>
        <p:origin x="-46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3/3/2020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/>
              <a:pPr/>
              <a:t>06.09.06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zh-TW" smtClean="0"/>
              <a:pPr/>
              <a:t>1</a:t>
            </a:fld>
            <a:endParaRPr 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/>
              <a:pPr/>
              <a:t>06.09.06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/>
              <a:pPr/>
              <a:t>06.09.06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/>
              <a:pPr/>
              <a:t>06.09.06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/>
              <a:pPr/>
              <a:t>06.09.06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/>
              <a:pPr/>
              <a:t>06.09.06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/>
              <a:pPr/>
              <a:t>06.09.06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/>
              <a:pPr/>
              <a:t>06.09.06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/>
              <a:pPr/>
              <a:t>06.09.06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7232848" cy="2286744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6000" b="1" dirty="0" smtClean="0">
                <a:latin typeface="Adobe 繁黑體 Std B" pitchFamily="34" charset="-120"/>
                <a:ea typeface="Adobe 繁黑體 Std B" pitchFamily="34" charset="-120"/>
              </a:rPr>
              <a:t>第二章</a:t>
            </a:r>
            <a:endParaRPr lang="en-US" altLang="zh-CN" sz="6000" b="1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6000" b="1" dirty="0" smtClean="0">
                <a:latin typeface="Adobe 繁黑體 Std B" pitchFamily="34" charset="-120"/>
                <a:ea typeface="Adobe 繁黑體 Std B" pitchFamily="34" charset="-120"/>
              </a:rPr>
              <a:t>企業與其利害關係人社群的倫理</a:t>
            </a:r>
            <a:endParaRPr lang="zh-TW" sz="6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陳擎文老師</a:t>
            </a:r>
            <a:endParaRPr 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528193"/>
            <a:ext cx="8712968" cy="5329807"/>
          </a:xfrm>
        </p:spPr>
        <p:txBody>
          <a:bodyPr>
            <a:noAutofit/>
          </a:bodyPr>
          <a:lstStyle/>
          <a:p>
            <a:r>
              <a:rPr lang="en-US" altLang="zh-TW" sz="2900" b="1" u="sng" dirty="0" smtClean="0">
                <a:solidFill>
                  <a:srgbClr val="C00000"/>
                </a:solidFill>
              </a:rPr>
              <a:t>(1).</a:t>
            </a:r>
            <a:r>
              <a:rPr lang="zh-TW" altLang="en-US" sz="2900" b="1" u="sng" dirty="0" smtClean="0">
                <a:solidFill>
                  <a:srgbClr val="C00000"/>
                </a:solidFill>
              </a:rPr>
              <a:t>利害關係者學說</a:t>
            </a:r>
            <a:r>
              <a:rPr lang="zh-TW" altLang="en-US" sz="2900" dirty="0" smtClean="0"/>
              <a:t>：企業</a:t>
            </a:r>
            <a:r>
              <a:rPr lang="zh-TW" altLang="en-US" sz="2900" b="1" dirty="0" smtClean="0">
                <a:solidFill>
                  <a:srgbClr val="C00000"/>
                </a:solidFill>
              </a:rPr>
              <a:t>不應只關心股東</a:t>
            </a:r>
            <a:r>
              <a:rPr lang="zh-TW" altLang="en-US" sz="2900" b="1" dirty="0" smtClean="0">
                <a:solidFill>
                  <a:srgbClr val="C00000"/>
                </a:solidFill>
              </a:rPr>
              <a:t>利益</a:t>
            </a:r>
            <a:r>
              <a:rPr lang="zh-TW" altLang="en-US" sz="2900" dirty="0" smtClean="0"/>
              <a:t>，也應關心</a:t>
            </a:r>
            <a:r>
              <a:rPr lang="zh-TW" altLang="en-US" sz="2900" b="1" dirty="0" smtClean="0">
                <a:solidFill>
                  <a:srgbClr val="C00000"/>
                </a:solidFill>
              </a:rPr>
              <a:t>其他利害關係者的利益</a:t>
            </a:r>
            <a:r>
              <a:rPr lang="zh-TW" altLang="en-US" sz="2900" dirty="0" smtClean="0"/>
              <a:t>。</a:t>
            </a:r>
            <a:endParaRPr lang="en-US" altLang="zh-TW" sz="2900" dirty="0" smtClean="0"/>
          </a:p>
          <a:p>
            <a:pPr lvl="1"/>
            <a:r>
              <a:rPr lang="zh-TW" altLang="en-US" sz="2500" dirty="0" smtClean="0"/>
              <a:t>其他</a:t>
            </a:r>
            <a:r>
              <a:rPr lang="zh-TW" altLang="en-US" sz="2500" dirty="0" smtClean="0"/>
              <a:t>利害關係者，包括</a:t>
            </a:r>
            <a:r>
              <a:rPr lang="zh-TW" altLang="en-US" sz="2500" b="1" dirty="0" smtClean="0">
                <a:solidFill>
                  <a:srgbClr val="C00000"/>
                </a:solidFill>
              </a:rPr>
              <a:t>顧客、員工、上</a:t>
            </a:r>
            <a:r>
              <a:rPr lang="zh-TW" altLang="en-US" sz="2500" b="1" dirty="0" smtClean="0">
                <a:solidFill>
                  <a:srgbClr val="C00000"/>
                </a:solidFill>
              </a:rPr>
              <a:t>下游</a:t>
            </a:r>
            <a:r>
              <a:rPr lang="zh-TW" altLang="en-US" sz="2900" b="1" dirty="0" smtClean="0">
                <a:solidFill>
                  <a:srgbClr val="C00000"/>
                </a:solidFill>
              </a:rPr>
              <a:t>伙伴</a:t>
            </a:r>
            <a:r>
              <a:rPr lang="zh-TW" altLang="en-US" sz="2900" b="1" dirty="0" smtClean="0">
                <a:solidFill>
                  <a:srgbClr val="C00000"/>
                </a:solidFill>
              </a:rPr>
              <a:t>、所在社區、所在社會與環境</a:t>
            </a:r>
            <a:r>
              <a:rPr lang="zh-TW" altLang="en-US" sz="2900" dirty="0" smtClean="0"/>
              <a:t>。</a:t>
            </a:r>
            <a:endParaRPr lang="en-US" altLang="zh-TW" sz="2900" dirty="0" smtClean="0"/>
          </a:p>
          <a:p>
            <a:pPr lvl="1"/>
            <a:r>
              <a:rPr lang="zh-TW" altLang="en-US" sz="2900" dirty="0" smtClean="0"/>
              <a:t>該學說</a:t>
            </a:r>
            <a:r>
              <a:rPr lang="zh-TW" altLang="en-US" sz="2900" dirty="0" smtClean="0"/>
              <a:t>強調企業社會責任。</a:t>
            </a:r>
          </a:p>
          <a:p>
            <a:r>
              <a:rPr lang="en-US" altLang="zh-TW" sz="2900" b="1" u="sng" dirty="0" smtClean="0">
                <a:solidFill>
                  <a:srgbClr val="7030A0"/>
                </a:solidFill>
              </a:rPr>
              <a:t>(2).</a:t>
            </a:r>
            <a:r>
              <a:rPr lang="zh-TW" altLang="en-US" sz="2900" b="1" u="sng" dirty="0" smtClean="0">
                <a:solidFill>
                  <a:srgbClr val="7030A0"/>
                </a:solidFill>
              </a:rPr>
              <a:t> 股東擁有者學說</a:t>
            </a:r>
            <a:r>
              <a:rPr lang="zh-TW" altLang="en-US" sz="2900" dirty="0" smtClean="0"/>
              <a:t>：企業唯一的社會責任</a:t>
            </a:r>
            <a:r>
              <a:rPr lang="zh-TW" altLang="en-US" sz="2900" dirty="0" smtClean="0"/>
              <a:t>，就是</a:t>
            </a:r>
            <a:r>
              <a:rPr lang="zh-TW" altLang="en-US" sz="2900" dirty="0" smtClean="0"/>
              <a:t>經營企業為股東賺取最大利潤</a:t>
            </a:r>
            <a:r>
              <a:rPr lang="zh-TW" altLang="en-US" sz="2900" dirty="0" smtClean="0"/>
              <a:t>。</a:t>
            </a:r>
            <a:endParaRPr lang="en-US" altLang="zh-TW" sz="2900" dirty="0" smtClean="0"/>
          </a:p>
          <a:p>
            <a:pPr lvl="1"/>
            <a:r>
              <a:rPr lang="zh-TW" altLang="en-US" sz="2500" dirty="0" smtClean="0"/>
              <a:t>此為</a:t>
            </a:r>
            <a:r>
              <a:rPr lang="zh-TW" altLang="en-US" sz="2900" dirty="0" smtClean="0"/>
              <a:t>引用</a:t>
            </a:r>
            <a:r>
              <a:rPr lang="en-US" altLang="zh-TW" sz="2900" dirty="0" smtClean="0"/>
              <a:t>Friedman</a:t>
            </a:r>
            <a:r>
              <a:rPr lang="zh-TW" altLang="en-US" sz="2900" dirty="0" smtClean="0"/>
              <a:t>的一段話，但其實是曲解</a:t>
            </a:r>
            <a:r>
              <a:rPr lang="zh-TW" altLang="en-US" sz="2900" dirty="0" smtClean="0"/>
              <a:t>誤用。</a:t>
            </a:r>
            <a:endParaRPr lang="en-US" altLang="zh-TW" sz="2900" dirty="0" smtClean="0"/>
          </a:p>
          <a:p>
            <a:pPr lvl="1"/>
            <a:r>
              <a:rPr lang="zh-TW" altLang="en-US" sz="2900" b="1" dirty="0" smtClean="0">
                <a:solidFill>
                  <a:srgbClr val="7030A0"/>
                </a:solidFill>
              </a:rPr>
              <a:t>該</a:t>
            </a:r>
            <a:r>
              <a:rPr lang="zh-TW" altLang="en-US" sz="2900" b="1" dirty="0" smtClean="0">
                <a:solidFill>
                  <a:srgbClr val="7030A0"/>
                </a:solidFill>
              </a:rPr>
              <a:t>學說只關心股東利益</a:t>
            </a:r>
            <a:r>
              <a:rPr lang="zh-TW" altLang="en-US" sz="2900" dirty="0" smtClean="0"/>
              <a:t>。</a:t>
            </a:r>
            <a:endParaRPr lang="zh-TW" altLang="en-US" sz="29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企業倫理學說</a:t>
            </a:r>
            <a:endParaRPr lang="zh-TW" altLang="en-US" sz="5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600200"/>
            <a:ext cx="8686800" cy="5257800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latin typeface="Adobe 繁黑體 Std B" pitchFamily="34" charset="-120"/>
                <a:ea typeface="Adobe 繁黑體 Std B" pitchFamily="34" charset="-120"/>
              </a:rPr>
              <a:t>企業倫理</a:t>
            </a:r>
            <a:r>
              <a:rPr lang="en-US" altLang="zh-TW" sz="4000" dirty="0" smtClean="0">
                <a:latin typeface="Adobe 繁黑體 Std B" pitchFamily="34" charset="-120"/>
                <a:ea typeface="Adobe 繁黑體 Std B" pitchFamily="34" charset="-120"/>
              </a:rPr>
              <a:t>(Enterprise Ethics)</a:t>
            </a:r>
          </a:p>
          <a:p>
            <a:pPr lvl="1"/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是指企業在生產經營過程中與</a:t>
            </a:r>
            <a:endParaRPr lang="en-US" altLang="zh-TW" sz="32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lvl="1"/>
            <a:r>
              <a:rPr lang="zh-TW" altLang="en-US" sz="3200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員工、供應商、消費者、投資者、社會、環境</a:t>
            </a:r>
            <a:endParaRPr lang="en-US" altLang="zh-TW" sz="3200" dirty="0" smtClean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lvl="1"/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等一系列利益相關者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之間</a:t>
            </a:r>
            <a:r>
              <a:rPr lang="zh-CN" altLang="en-US" sz="3200" dirty="0" smtClean="0">
                <a:latin typeface="Adobe 繁黑體 Std B" pitchFamily="34" charset="-120"/>
                <a:ea typeface="Adobe 繁黑體 Std B" pitchFamily="34" charset="-120"/>
              </a:rPr>
              <a:t>，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保持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一種和諧互動的共生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關係</a:t>
            </a:r>
            <a:r>
              <a:rPr lang="zh-CN" altLang="en-US" sz="3200" dirty="0" smtClean="0">
                <a:latin typeface="Adobe 繁黑體 Std B" pitchFamily="34" charset="-120"/>
                <a:ea typeface="Adobe 繁黑體 Std B" pitchFamily="34" charset="-120"/>
              </a:rPr>
              <a:t>，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所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遵循的道德規範和倫理責任價值觀，</a:t>
            </a:r>
            <a:endParaRPr lang="en-US" altLang="zh-TW" sz="32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lvl="1"/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包括</a:t>
            </a:r>
            <a:r>
              <a:rPr lang="zh-TW" altLang="en-US" sz="3200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生產倫理文化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、</a:t>
            </a:r>
            <a:r>
              <a:rPr lang="zh-TW" altLang="en-US" sz="3200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營銷倫理文化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、</a:t>
            </a:r>
            <a:r>
              <a:rPr lang="zh-TW" altLang="en-US" sz="3200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競爭倫理文化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、</a:t>
            </a:r>
            <a:r>
              <a:rPr lang="zh-TW" altLang="en-US" sz="3200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管理倫理文化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sz="3200" dirty="0" smtClean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000" dirty="0" smtClean="0">
                <a:latin typeface="Adobe 繁黑體 Std B" pitchFamily="34" charset="-120"/>
                <a:ea typeface="Adobe 繁黑體 Std B" pitchFamily="34" charset="-120"/>
              </a:rPr>
              <a:t>企業倫理</a:t>
            </a:r>
            <a:r>
              <a:rPr lang="en-US" altLang="zh-TW" sz="5000" dirty="0" smtClean="0">
                <a:latin typeface="Adobe 繁黑體 Std B" pitchFamily="34" charset="-120"/>
                <a:ea typeface="Adobe 繁黑體 Std B" pitchFamily="34" charset="-120"/>
              </a:rPr>
              <a:t>(Enterprise Ethics)</a:t>
            </a:r>
            <a:endParaRPr lang="zh-TW" altLang="en-US" sz="50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企業與其利害關係人社群的倫理</a:t>
            </a:r>
            <a:endParaRPr lang="zh-TW" altLang="en-US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43000"/>
            <a:ext cx="849694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431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latin typeface="Adobe 繁黑體 Std B" pitchFamily="34" charset="-120"/>
                <a:ea typeface="Adobe 繁黑體 Std B" pitchFamily="34" charset="-120"/>
              </a:rPr>
              <a:t>Chp1-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企業倫理簡介</a:t>
            </a:r>
            <a:r>
              <a:rPr lang="en-US" altLang="zh-CN" b="1" dirty="0" smtClean="0">
                <a:latin typeface="Adobe 繁黑體 Std B" pitchFamily="34" charset="-120"/>
                <a:ea typeface="Adobe 繁黑體 Std B" pitchFamily="34" charset="-120"/>
              </a:rPr>
              <a:t>&amp; 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教學大綱</a:t>
            </a:r>
            <a:endParaRPr lang="zh-TW" altLang="zh-TW" b="1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b="1" dirty="0" smtClean="0">
                <a:latin typeface="Adobe 繁黑體 Std B" pitchFamily="34" charset="-120"/>
                <a:ea typeface="Adobe 繁黑體 Std B" pitchFamily="34" charset="-120"/>
              </a:rPr>
              <a:t>chp2-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企業與其</a:t>
            </a:r>
            <a:r>
              <a:rPr lang="zh-TW" altLang="en-US" b="1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利害關係人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社群的倫理</a:t>
            </a:r>
            <a:endParaRPr lang="en-US" altLang="zh-TW" b="1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b="1" dirty="0" smtClean="0">
                <a:latin typeface="Adobe 繁黑體 Std B" pitchFamily="34" charset="-120"/>
                <a:ea typeface="Adobe 繁黑體 Std B" pitchFamily="34" charset="-120"/>
              </a:rPr>
              <a:t>chp3-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企業對</a:t>
            </a:r>
            <a:r>
              <a:rPr lang="zh-TW" altLang="en-US" b="1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消費者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的倫理義務</a:t>
            </a:r>
            <a:endParaRPr lang="en-US" altLang="zh-TW" b="1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b="1" dirty="0" smtClean="0">
                <a:latin typeface="Adobe 繁黑體 Std B" pitchFamily="34" charset="-120"/>
                <a:ea typeface="Adobe 繁黑體 Std B" pitchFamily="34" charset="-120"/>
              </a:rPr>
              <a:t>chp4-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企業對</a:t>
            </a:r>
            <a:r>
              <a:rPr lang="zh-TW" altLang="en-US" b="1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員工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的倫理義務</a:t>
            </a:r>
            <a:endParaRPr lang="en-US" altLang="zh-TW" b="1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b="1" dirty="0" smtClean="0">
                <a:latin typeface="Adobe 繁黑體 Std B" pitchFamily="34" charset="-120"/>
                <a:ea typeface="Adobe 繁黑體 Std B" pitchFamily="34" charset="-120"/>
              </a:rPr>
              <a:t>chp5-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企業對</a:t>
            </a:r>
            <a:r>
              <a:rPr lang="zh-TW" altLang="en-US" b="1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股東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的倫理義務</a:t>
            </a:r>
            <a:endParaRPr lang="en-US" altLang="zh-TW" b="1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b="1" dirty="0" smtClean="0">
                <a:latin typeface="Adobe 繁黑體 Std B" pitchFamily="34" charset="-120"/>
                <a:ea typeface="Adobe 繁黑體 Std B" pitchFamily="34" charset="-120"/>
              </a:rPr>
              <a:t>chp6-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企業對</a:t>
            </a:r>
            <a:r>
              <a:rPr lang="zh-TW" altLang="en-US" b="1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環境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的倫理義務</a:t>
            </a:r>
            <a:endParaRPr lang="en-US" altLang="zh-TW" b="1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b="1" dirty="0" smtClean="0">
                <a:latin typeface="Adobe 繁黑體 Std B" pitchFamily="34" charset="-120"/>
                <a:ea typeface="Adobe 繁黑體 Std B" pitchFamily="34" charset="-120"/>
              </a:rPr>
              <a:t>chp7-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企業對</a:t>
            </a:r>
            <a:r>
              <a:rPr lang="zh-TW" altLang="en-US" b="1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社區</a:t>
            </a:r>
            <a:r>
              <a:rPr lang="zh-CN" altLang="en-US" b="1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，</a:t>
            </a:r>
            <a:r>
              <a:rPr lang="zh-TW" altLang="en-US" b="1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競爭</a:t>
            </a:r>
            <a:r>
              <a:rPr lang="zh-CN" altLang="en-US" b="1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者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的倫理義務</a:t>
            </a:r>
            <a:endParaRPr lang="en-US" altLang="zh-TW" b="1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b="1" dirty="0" smtClean="0">
                <a:latin typeface="Adobe 繁黑體 Std B" pitchFamily="34" charset="-120"/>
                <a:ea typeface="Adobe 繁黑體 Std B" pitchFamily="34" charset="-120"/>
              </a:rPr>
              <a:t>chp8-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企業對</a:t>
            </a:r>
            <a:r>
              <a:rPr lang="zh-TW" altLang="en-US" b="1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社會責任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最新的發展</a:t>
            </a:r>
            <a:endParaRPr lang="en-US" altLang="zh-TW" b="1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b="1" dirty="0" smtClean="0">
                <a:latin typeface="Adobe 繁黑體 Std B" pitchFamily="34" charset="-120"/>
                <a:ea typeface="Adobe 繁黑體 Std B" pitchFamily="34" charset="-120"/>
              </a:rPr>
              <a:t>chp9-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成功的企業倫理範例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本學期的</a:t>
            </a:r>
            <a:r>
              <a:rPr lang="zh-CN" altLang="en-US" b="1" dirty="0" smtClean="0"/>
              <a:t>上課綱要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993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rgbClr val="C00000"/>
                </a:solidFill>
              </a:rPr>
              <a:t>企業社會責任</a:t>
            </a:r>
            <a:endParaRPr lang="en-US" altLang="zh-TW" sz="4000" b="1" dirty="0" smtClean="0">
              <a:solidFill>
                <a:srgbClr val="C00000"/>
              </a:solidFill>
            </a:endParaRPr>
          </a:p>
          <a:p>
            <a:pPr lvl="1"/>
            <a:r>
              <a:rPr lang="en-US" altLang="zh-TW" sz="3600" b="1" dirty="0" smtClean="0"/>
              <a:t>Corporate Social Responsibility</a:t>
            </a:r>
            <a:r>
              <a:rPr lang="zh-TW" altLang="en-US" sz="3600" b="1" dirty="0" smtClean="0"/>
              <a:t>，簡稱</a:t>
            </a:r>
            <a:r>
              <a:rPr lang="en-US" altLang="zh-TW" sz="3600" b="1" dirty="0" smtClean="0"/>
              <a:t>CSR</a:t>
            </a:r>
          </a:p>
          <a:p>
            <a:pPr lvl="1"/>
            <a:r>
              <a:rPr lang="en-US" altLang="zh-CN" sz="3600" b="1" dirty="0" smtClean="0"/>
              <a:t>CSR</a:t>
            </a:r>
            <a:r>
              <a:rPr lang="zh-TW" altLang="en-US" sz="3600" b="1" dirty="0" smtClean="0"/>
              <a:t>已是當今企業經營的必修課，</a:t>
            </a:r>
            <a:endParaRPr lang="en-US" altLang="zh-TW" sz="3600" b="1" dirty="0" smtClean="0"/>
          </a:p>
          <a:p>
            <a:pPr lvl="1"/>
            <a:r>
              <a:rPr lang="zh-TW" altLang="en-US" sz="3600" b="1" dirty="0" smtClean="0"/>
              <a:t>企業愈重視社會責任，愈有助於提升消費者對其公司或品牌的好感，也能提升品牌價值。</a:t>
            </a:r>
            <a:endParaRPr lang="en-US" altLang="zh-TW" sz="3600" b="1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Adobe 繁黑體 Std B" pitchFamily="34" charset="-120"/>
                <a:ea typeface="Adobe 繁黑體 Std B" pitchFamily="34" charset="-120"/>
              </a:rPr>
              <a:t>企業社會責任</a:t>
            </a:r>
            <a:r>
              <a:rPr lang="en-US" altLang="zh-CN" sz="6000" dirty="0" smtClean="0">
                <a:latin typeface="Adobe 繁黑體 Std B" pitchFamily="34" charset="-120"/>
                <a:ea typeface="Adobe 繁黑體 Std B" pitchFamily="34" charset="-120"/>
              </a:rPr>
              <a:t>CSR</a:t>
            </a:r>
            <a:endParaRPr lang="zh-TW" altLang="en-US" sz="60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zh-TW" altLang="en-US" dirty="0" smtClean="0"/>
              <a:t>倫理、道德</a:t>
            </a:r>
            <a:r>
              <a:rPr lang="zh-CN" altLang="en-US" dirty="0" smtClean="0"/>
              <a:t>，</a:t>
            </a:r>
            <a:r>
              <a:rPr lang="zh-TW" altLang="en-US" dirty="0" smtClean="0"/>
              <a:t>與法律</a:t>
            </a:r>
            <a:endParaRPr lang="en-US" altLang="zh-TW" dirty="0" smtClean="0"/>
          </a:p>
          <a:p>
            <a:pPr lvl="1"/>
            <a:r>
              <a:rPr lang="zh-CN" altLang="en-US" dirty="0" smtClean="0"/>
              <a:t>相同點：</a:t>
            </a:r>
            <a:r>
              <a:rPr lang="zh-TW" altLang="en-US" dirty="0" smtClean="0"/>
              <a:t>都是行為規範</a:t>
            </a:r>
            <a:endParaRPr lang="en-US" altLang="zh-TW" dirty="0" smtClean="0"/>
          </a:p>
          <a:p>
            <a:pPr lvl="1"/>
            <a:r>
              <a:rPr lang="zh-CN" altLang="en-US" dirty="0" smtClean="0"/>
              <a:t>不同點：</a:t>
            </a:r>
            <a:r>
              <a:rPr lang="zh-TW" altLang="en-US" dirty="0" smtClean="0"/>
              <a:t> 法律有強制性</a:t>
            </a:r>
            <a:r>
              <a:rPr lang="zh-CN" altLang="en-US" dirty="0" smtClean="0"/>
              <a:t>，</a:t>
            </a:r>
            <a:r>
              <a:rPr lang="zh-TW" altLang="en-US" dirty="0" smtClean="0"/>
              <a:t>倫理</a:t>
            </a:r>
            <a:r>
              <a:rPr lang="zh-CN" altLang="en-US" dirty="0" smtClean="0"/>
              <a:t>，</a:t>
            </a:r>
            <a:r>
              <a:rPr lang="zh-TW" altLang="en-US" dirty="0" smtClean="0"/>
              <a:t>道德並無強制性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000" b="1" dirty="0" smtClean="0"/>
              <a:t>倫理、道德與法律</a:t>
            </a:r>
            <a:endParaRPr lang="zh-TW" altLang="en-US" sz="5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140968"/>
            <a:ext cx="54726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600200"/>
            <a:ext cx="8686800" cy="4925143"/>
          </a:xfrm>
        </p:spPr>
        <p:txBody>
          <a:bodyPr>
            <a:noAutofit/>
          </a:bodyPr>
          <a:lstStyle/>
          <a:p>
            <a:r>
              <a:rPr lang="zh-TW" altLang="en-US" sz="3000" dirty="0" smtClean="0"/>
              <a:t></a:t>
            </a:r>
            <a:r>
              <a:rPr lang="zh-TW" altLang="en-US" sz="3000" b="1" dirty="0" smtClean="0">
                <a:solidFill>
                  <a:srgbClr val="002060"/>
                </a:solidFill>
              </a:rPr>
              <a:t>不傷害原則</a:t>
            </a:r>
            <a:r>
              <a:rPr lang="zh-TW" altLang="en-US" sz="3000" dirty="0" smtClean="0"/>
              <a:t>：趨善避惡，最根本的原則。</a:t>
            </a:r>
          </a:p>
          <a:p>
            <a:r>
              <a:rPr lang="zh-TW" altLang="en-US" sz="3000" dirty="0" smtClean="0"/>
              <a:t> </a:t>
            </a:r>
            <a:r>
              <a:rPr lang="zh-TW" altLang="en-US" sz="3000" b="1" dirty="0" smtClean="0">
                <a:solidFill>
                  <a:srgbClr val="002060"/>
                </a:solidFill>
              </a:rPr>
              <a:t>效益原則</a:t>
            </a:r>
            <a:r>
              <a:rPr lang="zh-TW" altLang="en-US" sz="3000" dirty="0" smtClean="0"/>
              <a:t>：主張大多數人的幸福與快樂。</a:t>
            </a:r>
          </a:p>
          <a:p>
            <a:r>
              <a:rPr lang="zh-TW" altLang="en-US" sz="3000" b="1" dirty="0" smtClean="0">
                <a:solidFill>
                  <a:srgbClr val="002060"/>
                </a:solidFill>
              </a:rPr>
              <a:t> 誠實原則</a:t>
            </a:r>
            <a:r>
              <a:rPr lang="zh-TW" altLang="en-US" sz="3000" dirty="0" smtClean="0"/>
              <a:t>：過程中的那一個部分，都可以也</a:t>
            </a:r>
          </a:p>
          <a:p>
            <a:r>
              <a:rPr lang="zh-TW" altLang="en-US" sz="3000" dirty="0" smtClean="0"/>
              <a:t>應該能夠被他人所檢證。</a:t>
            </a:r>
          </a:p>
          <a:p>
            <a:r>
              <a:rPr lang="zh-TW" altLang="en-US" sz="3000" b="1" dirty="0" smtClean="0">
                <a:solidFill>
                  <a:srgbClr val="002060"/>
                </a:solidFill>
              </a:rPr>
              <a:t> 公平正義原則</a:t>
            </a:r>
            <a:r>
              <a:rPr lang="zh-TW" altLang="en-US" sz="3000" dirty="0" smtClean="0"/>
              <a:t>：視所有的人為普遍平等；每</a:t>
            </a:r>
          </a:p>
          <a:p>
            <a:r>
              <a:rPr lang="zh-TW" altLang="en-US" sz="3000" dirty="0" smtClean="0"/>
              <a:t>個人皆擁有相同機會的個體；對事則是相同</a:t>
            </a:r>
          </a:p>
          <a:p>
            <a:r>
              <a:rPr lang="zh-TW" altLang="en-US" sz="3000" dirty="0" smtClean="0"/>
              <a:t>的狀況，應該有相同的處置。</a:t>
            </a:r>
          </a:p>
          <a:p>
            <a:r>
              <a:rPr lang="zh-TW" altLang="en-US" sz="3000" b="1" dirty="0" smtClean="0">
                <a:solidFill>
                  <a:srgbClr val="002060"/>
                </a:solidFill>
              </a:rPr>
              <a:t> 誠信原則</a:t>
            </a:r>
            <a:r>
              <a:rPr lang="zh-TW" altLang="en-US" sz="3000" dirty="0" smtClean="0"/>
              <a:t>：答應的事想辦法做到，言行一致。</a:t>
            </a:r>
            <a:endParaRPr lang="zh-TW" altLang="en-US" sz="3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000" b="1" dirty="0" smtClean="0"/>
              <a:t>倫理原則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600200"/>
            <a:ext cx="8686800" cy="4925143"/>
          </a:xfrm>
        </p:spPr>
        <p:txBody>
          <a:bodyPr>
            <a:noAutofit/>
          </a:bodyPr>
          <a:lstStyle/>
          <a:p>
            <a:r>
              <a:rPr lang="zh-TW" altLang="en-US" sz="3000" dirty="0" smtClean="0"/>
              <a:t></a:t>
            </a:r>
            <a:endParaRPr lang="zh-TW" altLang="en-US" sz="3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企業倫理的範圍</a:t>
            </a:r>
            <a:endParaRPr lang="zh-TW" altLang="en-US" sz="5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97827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528193"/>
            <a:ext cx="8712968" cy="5329807"/>
          </a:xfrm>
        </p:spPr>
        <p:txBody>
          <a:bodyPr>
            <a:noAutofit/>
          </a:bodyPr>
          <a:lstStyle/>
          <a:p>
            <a:r>
              <a:rPr lang="en-US" altLang="zh-TW" sz="2900" b="1" u="sng" dirty="0" smtClean="0">
                <a:solidFill>
                  <a:srgbClr val="C00000"/>
                </a:solidFill>
              </a:rPr>
              <a:t>(1).</a:t>
            </a:r>
            <a:r>
              <a:rPr lang="zh-TW" altLang="en-US" sz="2900" b="1" u="sng" dirty="0" smtClean="0">
                <a:solidFill>
                  <a:srgbClr val="C00000"/>
                </a:solidFill>
              </a:rPr>
              <a:t>利害關係者學說</a:t>
            </a:r>
            <a:r>
              <a:rPr lang="zh-TW" altLang="en-US" sz="2900" dirty="0" smtClean="0"/>
              <a:t>：企業</a:t>
            </a:r>
            <a:r>
              <a:rPr lang="zh-TW" altLang="en-US" sz="2900" b="1" dirty="0" smtClean="0">
                <a:solidFill>
                  <a:srgbClr val="C00000"/>
                </a:solidFill>
              </a:rPr>
              <a:t>不應只關心股東</a:t>
            </a:r>
            <a:r>
              <a:rPr lang="zh-TW" altLang="en-US" sz="2900" b="1" dirty="0" smtClean="0">
                <a:solidFill>
                  <a:srgbClr val="C00000"/>
                </a:solidFill>
              </a:rPr>
              <a:t>利益</a:t>
            </a:r>
            <a:r>
              <a:rPr lang="zh-TW" altLang="en-US" sz="2900" dirty="0" smtClean="0"/>
              <a:t>，也應關心</a:t>
            </a:r>
            <a:r>
              <a:rPr lang="zh-TW" altLang="en-US" sz="2900" b="1" dirty="0" smtClean="0">
                <a:solidFill>
                  <a:srgbClr val="C00000"/>
                </a:solidFill>
              </a:rPr>
              <a:t>其他利害關係者的利益</a:t>
            </a:r>
            <a:r>
              <a:rPr lang="zh-TW" altLang="en-US" sz="2900" dirty="0" smtClean="0"/>
              <a:t>。</a:t>
            </a:r>
            <a:endParaRPr lang="en-US" altLang="zh-TW" sz="2900" dirty="0" smtClean="0"/>
          </a:p>
          <a:p>
            <a:pPr lvl="1"/>
            <a:r>
              <a:rPr lang="zh-TW" altLang="en-US" sz="2500" dirty="0" smtClean="0"/>
              <a:t>其他</a:t>
            </a:r>
            <a:r>
              <a:rPr lang="zh-TW" altLang="en-US" sz="2500" dirty="0" smtClean="0"/>
              <a:t>利害關係者，包括</a:t>
            </a:r>
            <a:r>
              <a:rPr lang="zh-TW" altLang="en-US" sz="2500" b="1" dirty="0" smtClean="0">
                <a:solidFill>
                  <a:srgbClr val="C00000"/>
                </a:solidFill>
              </a:rPr>
              <a:t>顧客、員工、上</a:t>
            </a:r>
            <a:r>
              <a:rPr lang="zh-TW" altLang="en-US" sz="2500" b="1" dirty="0" smtClean="0">
                <a:solidFill>
                  <a:srgbClr val="C00000"/>
                </a:solidFill>
              </a:rPr>
              <a:t>下游</a:t>
            </a:r>
            <a:r>
              <a:rPr lang="zh-TW" altLang="en-US" sz="2900" b="1" dirty="0" smtClean="0">
                <a:solidFill>
                  <a:srgbClr val="C00000"/>
                </a:solidFill>
              </a:rPr>
              <a:t>伙伴</a:t>
            </a:r>
            <a:r>
              <a:rPr lang="zh-TW" altLang="en-US" sz="2900" b="1" dirty="0" smtClean="0">
                <a:solidFill>
                  <a:srgbClr val="C00000"/>
                </a:solidFill>
              </a:rPr>
              <a:t>、所在社區、所在社會與環境</a:t>
            </a:r>
            <a:r>
              <a:rPr lang="zh-TW" altLang="en-US" sz="2900" dirty="0" smtClean="0"/>
              <a:t>。</a:t>
            </a:r>
            <a:endParaRPr lang="en-US" altLang="zh-TW" sz="2900" dirty="0" smtClean="0"/>
          </a:p>
          <a:p>
            <a:pPr lvl="1"/>
            <a:r>
              <a:rPr lang="zh-TW" altLang="en-US" sz="2900" dirty="0" smtClean="0"/>
              <a:t>該學說</a:t>
            </a:r>
            <a:r>
              <a:rPr lang="zh-TW" altLang="en-US" sz="2900" dirty="0" smtClean="0"/>
              <a:t>強調企業社會責任。</a:t>
            </a:r>
          </a:p>
          <a:p>
            <a:r>
              <a:rPr lang="en-US" altLang="zh-TW" sz="2900" b="1" u="sng" dirty="0" smtClean="0">
                <a:solidFill>
                  <a:srgbClr val="7030A0"/>
                </a:solidFill>
              </a:rPr>
              <a:t>(2).</a:t>
            </a:r>
            <a:r>
              <a:rPr lang="zh-TW" altLang="en-US" sz="2900" b="1" u="sng" dirty="0" smtClean="0">
                <a:solidFill>
                  <a:srgbClr val="7030A0"/>
                </a:solidFill>
              </a:rPr>
              <a:t> 股東擁有者學說</a:t>
            </a:r>
            <a:r>
              <a:rPr lang="zh-TW" altLang="en-US" sz="2900" dirty="0" smtClean="0"/>
              <a:t>：企業唯一的社會責任</a:t>
            </a:r>
            <a:r>
              <a:rPr lang="zh-TW" altLang="en-US" sz="2900" dirty="0" smtClean="0"/>
              <a:t>，就是</a:t>
            </a:r>
            <a:r>
              <a:rPr lang="zh-TW" altLang="en-US" sz="2900" dirty="0" smtClean="0"/>
              <a:t>經營企業為股東賺取最大利潤</a:t>
            </a:r>
            <a:r>
              <a:rPr lang="zh-TW" altLang="en-US" sz="2900" dirty="0" smtClean="0"/>
              <a:t>。</a:t>
            </a:r>
            <a:endParaRPr lang="en-US" altLang="zh-TW" sz="2900" dirty="0" smtClean="0"/>
          </a:p>
          <a:p>
            <a:pPr lvl="1"/>
            <a:r>
              <a:rPr lang="zh-TW" altLang="en-US" sz="2500" dirty="0" smtClean="0"/>
              <a:t>此為</a:t>
            </a:r>
            <a:r>
              <a:rPr lang="zh-TW" altLang="en-US" sz="2900" dirty="0" smtClean="0"/>
              <a:t>引用</a:t>
            </a:r>
            <a:r>
              <a:rPr lang="en-US" altLang="zh-TW" sz="2900" dirty="0" smtClean="0"/>
              <a:t>Friedman</a:t>
            </a:r>
            <a:r>
              <a:rPr lang="zh-TW" altLang="en-US" sz="2900" dirty="0" smtClean="0"/>
              <a:t>的一段話，但其實是曲解</a:t>
            </a:r>
            <a:r>
              <a:rPr lang="zh-TW" altLang="en-US" sz="2900" dirty="0" smtClean="0"/>
              <a:t>誤用。</a:t>
            </a:r>
            <a:endParaRPr lang="en-US" altLang="zh-TW" sz="2900" dirty="0" smtClean="0"/>
          </a:p>
          <a:p>
            <a:pPr lvl="1"/>
            <a:r>
              <a:rPr lang="zh-TW" altLang="en-US" sz="2900" b="1" dirty="0" smtClean="0">
                <a:solidFill>
                  <a:srgbClr val="7030A0"/>
                </a:solidFill>
              </a:rPr>
              <a:t>該</a:t>
            </a:r>
            <a:r>
              <a:rPr lang="zh-TW" altLang="en-US" sz="2900" b="1" dirty="0" smtClean="0">
                <a:solidFill>
                  <a:srgbClr val="7030A0"/>
                </a:solidFill>
              </a:rPr>
              <a:t>學說只關心股東利益</a:t>
            </a:r>
            <a:r>
              <a:rPr lang="zh-TW" altLang="en-US" sz="2900" dirty="0" smtClean="0"/>
              <a:t>。</a:t>
            </a:r>
            <a:endParaRPr lang="zh-TW" altLang="en-US" sz="29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企業倫理學說</a:t>
            </a:r>
            <a:endParaRPr lang="zh-TW" altLang="en-US" sz="5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89993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85160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6662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589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546</Words>
  <Application>Microsoft Office PowerPoint</Application>
  <PresentationFormat>如螢幕大小 (4:3)</PresentationFormat>
  <Paragraphs>55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EdBackToSchl(2)</vt:lpstr>
      <vt:lpstr>陳擎文老師</vt:lpstr>
      <vt:lpstr>倫理、道德與法律</vt:lpstr>
      <vt:lpstr>倫理原則</vt:lpstr>
      <vt:lpstr>企業倫理的範圍</vt:lpstr>
      <vt:lpstr>企業倫理學說</vt:lpstr>
      <vt:lpstr>投影片 6</vt:lpstr>
      <vt:lpstr>投影片 7</vt:lpstr>
      <vt:lpstr>投影片 8</vt:lpstr>
      <vt:lpstr>投影片 9</vt:lpstr>
      <vt:lpstr>企業倫理學說</vt:lpstr>
      <vt:lpstr>企業倫理(Enterprise Ethics)</vt:lpstr>
      <vt:lpstr>企業與其利害關係人社群的倫理</vt:lpstr>
      <vt:lpstr>投影片 13</vt:lpstr>
      <vt:lpstr>投影片 14</vt:lpstr>
      <vt:lpstr>本學期的上課綱要</vt:lpstr>
      <vt:lpstr>投影片 16</vt:lpstr>
      <vt:lpstr>企業社會責任CSR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2020-03-03T06:30:19Z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