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362" r:id="rId4"/>
    <p:sldId id="742" r:id="rId5"/>
    <p:sldId id="680" r:id="rId6"/>
    <p:sldId id="743" r:id="rId7"/>
    <p:sldId id="744" r:id="rId8"/>
    <p:sldId id="746" r:id="rId9"/>
    <p:sldId id="745" r:id="rId10"/>
    <p:sldId id="747" r:id="rId11"/>
    <p:sldId id="748" r:id="rId12"/>
    <p:sldId id="749" r:id="rId13"/>
    <p:sldId id="750" r:id="rId14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1A7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3977" autoAdjust="0"/>
  </p:normalViewPr>
  <p:slideViewPr>
    <p:cSldViewPr>
      <p:cViewPr varScale="1">
        <p:scale>
          <a:sx n="68" d="100"/>
          <a:sy n="68" d="100"/>
        </p:scale>
        <p:origin x="10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79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9472DD5C-B6A9-4714-908F-0B8F74738B98}" type="datetimeFigureOut">
              <a:rPr lang="en-US" altLang="zh-TW" smtClean="0"/>
              <a:pPr/>
              <a:t>2/19/2023</a:t>
            </a:fld>
            <a:endParaRPr lang="zh-TW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7C1C90DE-A98B-4173-B17E-434F189FC4DB}" type="slidenum">
              <a:rPr lang="zh-TW" smtClean="0"/>
              <a:pPr/>
              <a:t>‹#›</a:t>
            </a:fld>
            <a:endParaRPr 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193366E8-8A22-4400-BBA2-8D322280A6E8}" type="datetimeFigureOut">
              <a:rPr lang="zh-TW" altLang="en-US"/>
              <a:pPr/>
              <a:t>2023/2/19</a:t>
            </a:fld>
            <a:endParaRPr lang="zh-TW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3792D2CF-A01B-4515-8B40-3DC34258267A}" type="slidenum">
              <a:rPr/>
              <a:pPr/>
              <a:t>‹#›</a:t>
            </a:fld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zh-TW" smtClean="0"/>
              <a:pPr/>
              <a:t>1</a:t>
            </a:fld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altLang="zh-TW" smtClean="0"/>
              <a:pPr/>
              <a:t>4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70740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altLang="zh-TW" smtClean="0"/>
              <a:pPr/>
              <a:t>6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42812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altLang="zh-TW" smtClean="0"/>
              <a:pPr/>
              <a:t>7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24082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altLang="zh-TW" smtClean="0"/>
              <a:pPr/>
              <a:t>8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826541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altLang="zh-TW" smtClean="0"/>
              <a:pPr/>
              <a:t>12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10487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 latinLnBrk="0">
              <a:buNone/>
              <a:defRPr lang="zh-TW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2023/2/19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小節標題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 latinLnBrk="0">
              <a:buNone/>
              <a:defRPr lang="zh-TW" sz="2800">
                <a:solidFill>
                  <a:schemeClr val="tx1"/>
                </a:solidFill>
              </a:defRPr>
            </a:lvl1pPr>
            <a:lvl2pPr marL="457200" indent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lvl6pPr>
              <a:defRPr lang="zh-TW" sz="1800"/>
            </a:lvl6pPr>
            <a:lvl7pPr>
              <a:defRPr lang="zh-TW" sz="1800"/>
            </a:lvl7pPr>
            <a:lvl8pPr>
              <a:defRPr lang="zh-TW" sz="1800"/>
            </a:lvl8pPr>
            <a:lvl9pPr>
              <a:defRPr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lvl6pPr>
              <a:defRPr lang="zh-TW" sz="1800"/>
            </a:lvl6pPr>
            <a:lvl7pPr>
              <a:defRPr lang="zh-TW" sz="1800"/>
            </a:lvl7pPr>
            <a:lvl8pPr>
              <a:defRPr lang="zh-TW" sz="1800"/>
            </a:lvl8pPr>
            <a:lvl9pPr>
              <a:defRPr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2023/2/19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zh-TW" sz="2400" b="0">
                <a:solidFill>
                  <a:schemeClr val="tx2"/>
                </a:solidFill>
              </a:defRPr>
            </a:lvl1pPr>
            <a:lvl2pPr marL="457200" indent="0">
              <a:buNone/>
              <a:defRPr lang="zh-TW" sz="2000" b="1"/>
            </a:lvl2pPr>
            <a:lvl3pPr marL="914400" indent="0">
              <a:buNone/>
              <a:defRPr lang="zh-TW" sz="1800" b="1"/>
            </a:lvl3pPr>
            <a:lvl4pPr marL="1371600" indent="0">
              <a:buNone/>
              <a:defRPr lang="zh-TW" sz="1600" b="1"/>
            </a:lvl4pPr>
            <a:lvl5pPr marL="1828800" indent="0">
              <a:buNone/>
              <a:defRPr lang="zh-TW" sz="1600" b="1"/>
            </a:lvl5pPr>
            <a:lvl6pPr marL="2286000" indent="0">
              <a:buNone/>
              <a:defRPr lang="zh-TW" sz="1600" b="1"/>
            </a:lvl6pPr>
            <a:lvl7pPr marL="2743200" indent="0">
              <a:buNone/>
              <a:defRPr lang="zh-TW" sz="1600" b="1"/>
            </a:lvl7pPr>
            <a:lvl8pPr marL="3200400" indent="0">
              <a:buNone/>
              <a:defRPr lang="zh-TW" sz="1600" b="1"/>
            </a:lvl8pPr>
            <a:lvl9pPr marL="3657600" indent="0">
              <a:buNone/>
              <a:defRPr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lvl6pPr>
              <a:defRPr lang="zh-TW" sz="1600"/>
            </a:lvl6pPr>
            <a:lvl7pPr>
              <a:defRPr lang="zh-TW" sz="1600"/>
            </a:lvl7pPr>
            <a:lvl8pPr>
              <a:defRPr lang="zh-TW" sz="1600"/>
            </a:lvl8pPr>
            <a:lvl9pPr>
              <a:defRPr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zh-TW" sz="2400" b="0">
                <a:solidFill>
                  <a:schemeClr val="tx2"/>
                </a:solidFill>
              </a:defRPr>
            </a:lvl1pPr>
            <a:lvl2pPr marL="457200" indent="0">
              <a:buNone/>
              <a:defRPr lang="zh-TW" sz="2000" b="1"/>
            </a:lvl2pPr>
            <a:lvl3pPr marL="914400" indent="0">
              <a:buNone/>
              <a:defRPr lang="zh-TW" sz="1800" b="1"/>
            </a:lvl3pPr>
            <a:lvl4pPr marL="1371600" indent="0">
              <a:buNone/>
              <a:defRPr lang="zh-TW" sz="1600" b="1"/>
            </a:lvl4pPr>
            <a:lvl5pPr marL="1828800" indent="0">
              <a:buNone/>
              <a:defRPr lang="zh-TW" sz="1600" b="1"/>
            </a:lvl5pPr>
            <a:lvl6pPr marL="2286000" indent="0">
              <a:buNone/>
              <a:defRPr lang="zh-TW" sz="1600" b="1"/>
            </a:lvl6pPr>
            <a:lvl7pPr marL="2743200" indent="0">
              <a:buNone/>
              <a:defRPr lang="zh-TW" sz="1600" b="1"/>
            </a:lvl7pPr>
            <a:lvl8pPr marL="3200400" indent="0">
              <a:buNone/>
              <a:defRPr lang="zh-TW" sz="1600" b="1"/>
            </a:lvl8pPr>
            <a:lvl9pPr marL="3657600" indent="0">
              <a:buNone/>
              <a:defRPr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lvl6pPr>
              <a:defRPr lang="zh-TW" sz="1600"/>
            </a:lvl6pPr>
            <a:lvl7pPr>
              <a:defRPr lang="zh-TW" sz="1600"/>
            </a:lvl7pPr>
            <a:lvl8pPr>
              <a:defRPr lang="zh-TW" sz="1600"/>
            </a:lvl8pPr>
            <a:lvl9pPr>
              <a:defRPr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2023/2/19</a:t>
            </a:fld>
            <a:endParaRPr lang="zh-TW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2023/2/19</a:t>
            </a:fld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2023/2/19</a:t>
            </a:fld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 latinLnBrk="0">
              <a:defRPr lang="zh-TW" sz="3200">
                <a:solidFill>
                  <a:schemeClr val="tx1"/>
                </a:solidFill>
              </a:defRPr>
            </a:lvl1pPr>
            <a:lvl2pPr>
              <a:defRPr lang="zh-TW" sz="2800"/>
            </a:lvl2pPr>
            <a:lvl3pPr>
              <a:defRPr lang="zh-TW" sz="2400"/>
            </a:lvl3pPr>
            <a:lvl4pPr>
              <a:defRPr lang="zh-TW" sz="2000"/>
            </a:lvl4pPr>
            <a:lvl5pPr>
              <a:defRPr lang="zh-TW" sz="2000"/>
            </a:lvl5pPr>
            <a:lvl6pPr>
              <a:defRPr lang="zh-TW" sz="2000"/>
            </a:lvl6pPr>
            <a:lvl7pPr>
              <a:defRPr lang="zh-TW" sz="2000"/>
            </a:lvl7pPr>
            <a:lvl8pPr>
              <a:defRPr lang="zh-TW" sz="2000"/>
            </a:lvl8pPr>
            <a:lvl9pPr>
              <a:defRPr lang="zh-TW"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 latinLnBrk="0">
              <a:buNone/>
              <a:defRPr lang="zh-TW" sz="1400"/>
            </a:lvl1pPr>
            <a:lvl2pPr marL="457200" indent="0">
              <a:buNone/>
              <a:defRPr lang="zh-TW" sz="1200"/>
            </a:lvl2pPr>
            <a:lvl3pPr marL="914400" indent="0">
              <a:buNone/>
              <a:defRPr lang="zh-TW" sz="1000"/>
            </a:lvl3pPr>
            <a:lvl4pPr marL="1371600" indent="0">
              <a:buNone/>
              <a:defRPr lang="zh-TW" sz="900"/>
            </a:lvl4pPr>
            <a:lvl5pPr marL="1828800" indent="0">
              <a:buNone/>
              <a:defRPr lang="zh-TW" sz="900"/>
            </a:lvl5pPr>
            <a:lvl6pPr marL="2286000" indent="0">
              <a:buNone/>
              <a:defRPr lang="zh-TW" sz="900"/>
            </a:lvl6pPr>
            <a:lvl7pPr marL="2743200" indent="0">
              <a:buNone/>
              <a:defRPr lang="zh-TW" sz="900"/>
            </a:lvl7pPr>
            <a:lvl8pPr marL="3200400" indent="0">
              <a:buNone/>
              <a:defRPr lang="zh-TW" sz="900"/>
            </a:lvl8pPr>
            <a:lvl9pPr marL="3657600" indent="0">
              <a:buNone/>
              <a:defRPr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2023/2/19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 latinLnBrk="0">
              <a:defRPr lang="zh-TW"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zh-TW" sz="3200"/>
            </a:lvl1pPr>
            <a:lvl2pPr marL="457200" indent="0">
              <a:buNone/>
              <a:defRPr lang="zh-TW" sz="2800"/>
            </a:lvl2pPr>
            <a:lvl3pPr marL="914400" indent="0">
              <a:buNone/>
              <a:defRPr lang="zh-TW" sz="2400"/>
            </a:lvl3pPr>
            <a:lvl4pPr marL="1371600" indent="0">
              <a:buNone/>
              <a:defRPr lang="zh-TW" sz="2000"/>
            </a:lvl4pPr>
            <a:lvl5pPr marL="1828800" indent="0">
              <a:buNone/>
              <a:defRPr lang="zh-TW" sz="2000"/>
            </a:lvl5pPr>
            <a:lvl6pPr marL="2286000" indent="0">
              <a:buNone/>
              <a:defRPr lang="zh-TW" sz="2000"/>
            </a:lvl6pPr>
            <a:lvl7pPr marL="2743200" indent="0">
              <a:buNone/>
              <a:defRPr lang="zh-TW" sz="2000"/>
            </a:lvl7pPr>
            <a:lvl8pPr marL="3200400" indent="0">
              <a:buNone/>
              <a:defRPr lang="zh-TW" sz="2000"/>
            </a:lvl8pPr>
            <a:lvl9pPr marL="3657600" indent="0">
              <a:buNone/>
              <a:defRPr lang="zh-TW" sz="2000"/>
            </a:lvl9pPr>
          </a:lstStyle>
          <a:p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zh-TW" sz="1400"/>
            </a:lvl1pPr>
            <a:lvl2pPr marL="457200" indent="0">
              <a:buNone/>
              <a:defRPr lang="zh-TW" sz="1200"/>
            </a:lvl2pPr>
            <a:lvl3pPr marL="914400" indent="0">
              <a:buNone/>
              <a:defRPr lang="zh-TW" sz="1000"/>
            </a:lvl3pPr>
            <a:lvl4pPr marL="1371600" indent="0">
              <a:buNone/>
              <a:defRPr lang="zh-TW" sz="900"/>
            </a:lvl4pPr>
            <a:lvl5pPr marL="1828800" indent="0">
              <a:buNone/>
              <a:defRPr lang="zh-TW" sz="900"/>
            </a:lvl5pPr>
            <a:lvl6pPr marL="2286000" indent="0">
              <a:buNone/>
              <a:defRPr lang="zh-TW" sz="900"/>
            </a:lvl6pPr>
            <a:lvl7pPr marL="2743200" indent="0">
              <a:buNone/>
              <a:defRPr lang="zh-TW" sz="900"/>
            </a:lvl7pPr>
            <a:lvl8pPr marL="3200400" indent="0">
              <a:buNone/>
              <a:defRPr lang="zh-TW" sz="900"/>
            </a:lvl8pPr>
            <a:lvl9pPr marL="3657600" indent="0">
              <a:buNone/>
              <a:defRPr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2023/2/19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zh-TW" altLang="en-US"/>
              <a:pPr/>
              <a:t>2023/2/19</a:t>
            </a:fld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13" name="Rectangle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zh-TW" sz="4000" b="0" u="none" strike="noStrike" kern="1200" cap="none" spc="0" normalizeH="0" baseline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lang="zh-TW"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lang="zh-TW"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U9jKuufEY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51520" y="1000125"/>
            <a:ext cx="8568951" cy="3364979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案例討論：</a:t>
            </a:r>
            <a:endParaRPr lang="en-US" altLang="zh-TW" sz="48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48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求職履歷是否要誇大</a:t>
            </a:r>
            <a:endParaRPr lang="en-US" altLang="zh-TW" sz="4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台北科技大學，經管系，陳擎文</a:t>
            </a:r>
            <a:br>
              <a:rPr lang="en-US" altLang="zh-CN" b="1" dirty="0">
                <a:latin typeface="微軟正黑體" pitchFamily="34" charset="-120"/>
                <a:ea typeface="微軟正黑體" pitchFamily="34" charset="-120"/>
              </a:rPr>
            </a:b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 lnSpcReduction="10000"/>
          </a:bodyPr>
          <a:lstStyle/>
          <a:p>
            <a:r>
              <a:rPr lang="zh-CN" altLang="en-US" sz="4400" b="1" dirty="0">
                <a:latin typeface="Adobe 繁黑體 Std B" pitchFamily="34" charset="-120"/>
                <a:ea typeface="Adobe 繁黑體 Std B" pitchFamily="34" charset="-120"/>
              </a:rPr>
              <a:t>角色需求金字塔，每一層的實現，都會帶來快樂</a:t>
            </a:r>
            <a:endParaRPr lang="en-US" altLang="zh-CN" sz="4400" b="1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CN" altLang="en-US" sz="4400" b="1" dirty="0">
                <a:highlight>
                  <a:srgbClr val="FFFF00"/>
                </a:highlight>
                <a:latin typeface="Adobe 繁黑體 Std B" pitchFamily="34" charset="-120"/>
                <a:ea typeface="Adobe 繁黑體 Std B" pitchFamily="34" charset="-120"/>
              </a:rPr>
              <a:t>但是</a:t>
            </a:r>
            <a:endParaRPr lang="en-US" altLang="zh-CN" sz="4400" b="1" dirty="0">
              <a:highlight>
                <a:srgbClr val="FFFF00"/>
              </a:highlight>
              <a:latin typeface="Adobe 繁黑體 Std B" pitchFamily="34" charset="-120"/>
              <a:ea typeface="Adobe 繁黑體 Std B" pitchFamily="34" charset="-120"/>
            </a:endParaRPr>
          </a:p>
          <a:p>
            <a:pPr lvl="1"/>
            <a:r>
              <a:rPr lang="zh-CN" altLang="en-US" sz="3600" b="1" dirty="0">
                <a:effectLst/>
              </a:rPr>
              <a:t>能夠</a:t>
            </a:r>
            <a:r>
              <a:rPr lang="zh-CN" altLang="en-US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</a:rPr>
              <a:t>買到</a:t>
            </a:r>
            <a:r>
              <a:rPr lang="en-US" altLang="zh-CN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</a:rPr>
              <a:t>5</a:t>
            </a:r>
            <a:r>
              <a:rPr lang="zh-CN" altLang="en-US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</a:rPr>
              <a:t>億元豪宅</a:t>
            </a:r>
            <a:r>
              <a:rPr lang="zh-CN" altLang="en-US" sz="3600" b="1" dirty="0">
                <a:effectLst/>
              </a:rPr>
              <a:t>，會很快樂，</a:t>
            </a:r>
            <a:r>
              <a:rPr lang="zh-CN" altLang="en-US" sz="3600" b="1" dirty="0">
                <a:solidFill>
                  <a:srgbClr val="C00000"/>
                </a:solidFill>
                <a:effectLst/>
              </a:rPr>
              <a:t>但對於普羅大眾而言，</a:t>
            </a:r>
            <a:r>
              <a:rPr lang="zh-CN" altLang="en-US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</a:rPr>
              <a:t>很難達成</a:t>
            </a:r>
            <a:endParaRPr lang="en-US" altLang="zh-CN" sz="3600" b="1" dirty="0">
              <a:solidFill>
                <a:srgbClr val="C00000"/>
              </a:solidFill>
              <a:effectLst/>
              <a:highlight>
                <a:srgbClr val="FFFF00"/>
              </a:highlight>
            </a:endParaRPr>
          </a:p>
          <a:p>
            <a:pPr lvl="1"/>
            <a:r>
              <a:rPr lang="zh-CN" altLang="en-US" sz="3600" b="1" dirty="0">
                <a:effectLst/>
              </a:rPr>
              <a:t>能夠</a:t>
            </a:r>
            <a:r>
              <a:rPr lang="zh-CN" altLang="en-US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</a:rPr>
              <a:t>有高尚的品格</a:t>
            </a:r>
            <a:r>
              <a:rPr lang="zh-CN" altLang="en-US" sz="3600" b="1" dirty="0">
                <a:effectLst/>
              </a:rPr>
              <a:t>，會很快樂，</a:t>
            </a:r>
            <a:r>
              <a:rPr lang="zh-CN" altLang="en-US" sz="3600" b="1" dirty="0">
                <a:solidFill>
                  <a:srgbClr val="C00000"/>
                </a:solidFill>
                <a:effectLst/>
              </a:rPr>
              <a:t>對於升斗小民的我們而言</a:t>
            </a:r>
            <a:r>
              <a:rPr lang="zh-CN" altLang="en-US" sz="3600" b="1" dirty="0">
                <a:effectLst/>
              </a:rPr>
              <a:t>，這種快樂是</a:t>
            </a:r>
            <a:r>
              <a:rPr lang="zh-CN" altLang="en-US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</a:rPr>
              <a:t>比較簡單達成</a:t>
            </a:r>
            <a:r>
              <a:rPr lang="zh-CN" altLang="en-US" sz="3600" b="1" dirty="0">
                <a:effectLst/>
              </a:rPr>
              <a:t>的</a:t>
            </a:r>
            <a:endParaRPr lang="en-US" altLang="zh-CN" sz="3600" b="1" dirty="0">
              <a:effectLst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sz="4800" b="1" dirty="0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馬斯洛需求層次理論</a:t>
            </a:r>
            <a:r>
              <a:rPr lang="en-US" altLang="zh-TW" sz="4800" b="1" dirty="0">
                <a:latin typeface="微軟正黑體" pitchFamily="34" charset="-120"/>
                <a:ea typeface="微軟正黑體" pitchFamily="34" charset="-120"/>
              </a:rPr>
              <a:t>】</a:t>
            </a:r>
            <a:br>
              <a:rPr lang="en-US" altLang="zh-TW" sz="4800" b="1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從生理需求到自我實現</a:t>
            </a:r>
            <a:endParaRPr lang="en-US" altLang="zh-TW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275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0" y="1628800"/>
            <a:ext cx="9036496" cy="5076800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4400" b="1" dirty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不需要把自己逼成聖人</a:t>
            </a:r>
            <a:endParaRPr lang="en-US" altLang="zh-CN" sz="4400" b="1" dirty="0">
              <a:solidFill>
                <a:srgbClr val="C0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CN" altLang="en-US" sz="4400" b="1" dirty="0">
                <a:latin typeface="Adobe 繁黑體 Std B" pitchFamily="34" charset="-120"/>
                <a:ea typeface="Adobe 繁黑體 Std B" pitchFamily="34" charset="-120"/>
              </a:rPr>
              <a:t>因為沒有人可以做到，而且不合理</a:t>
            </a:r>
            <a:endParaRPr lang="en-US" altLang="zh-CN" sz="4400" b="1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CN" altLang="en-US" sz="4400" b="1" dirty="0">
                <a:solidFill>
                  <a:srgbClr val="C00000"/>
                </a:solidFill>
                <a:highlight>
                  <a:srgbClr val="FFFF00"/>
                </a:highlight>
                <a:latin typeface="Adobe 繁黑體 Std B" pitchFamily="34" charset="-120"/>
                <a:ea typeface="Adobe 繁黑體 Std B" pitchFamily="34" charset="-120"/>
              </a:rPr>
              <a:t>可以挑選一個自己想實現的倫理道德</a:t>
            </a:r>
            <a:r>
              <a:rPr lang="zh-CN" altLang="en-US" sz="4400" b="1" dirty="0">
                <a:latin typeface="Adobe 繁黑體 Std B" pitchFamily="34" charset="-120"/>
                <a:ea typeface="Adobe 繁黑體 Std B" pitchFamily="34" charset="-120"/>
              </a:rPr>
              <a:t>，在生活中去實驗</a:t>
            </a:r>
            <a:r>
              <a:rPr lang="zh-CN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4400" b="1" dirty="0">
                <a:latin typeface="Adobe 繁黑體 Std B" pitchFamily="34" charset="-120"/>
                <a:ea typeface="Adobe 繁黑體 Std B" pitchFamily="34" charset="-120"/>
              </a:rPr>
              <a:t>實現、與貫徹</a:t>
            </a:r>
            <a:endParaRPr lang="en-US" altLang="zh-CN" sz="4400" b="1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CN" altLang="en-US" sz="4000" b="1" dirty="0">
                <a:effectLst/>
              </a:rPr>
              <a:t>例如：</a:t>
            </a:r>
            <a:endParaRPr lang="en-US" altLang="zh-CN" sz="4000" b="1" dirty="0">
              <a:effectLst/>
            </a:endParaRPr>
          </a:p>
          <a:p>
            <a:pPr lvl="1"/>
            <a:r>
              <a:rPr lang="zh-CN" altLang="en-US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</a:rPr>
              <a:t>不說謊</a:t>
            </a:r>
            <a:endParaRPr lang="en-US" altLang="zh-CN" sz="3600" b="1" dirty="0">
              <a:solidFill>
                <a:srgbClr val="C00000"/>
              </a:solidFill>
              <a:effectLst/>
              <a:highlight>
                <a:srgbClr val="FFFF00"/>
              </a:highlight>
            </a:endParaRPr>
          </a:p>
          <a:p>
            <a:pPr lvl="1"/>
            <a:r>
              <a:rPr lang="zh-CN" altLang="en-US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</a:rPr>
              <a:t>不貪污</a:t>
            </a:r>
            <a:endParaRPr lang="en-US" altLang="zh-CN" sz="3600" b="1" dirty="0">
              <a:solidFill>
                <a:srgbClr val="C00000"/>
              </a:solidFill>
              <a:effectLst/>
              <a:highlight>
                <a:srgbClr val="FFFF00"/>
              </a:highlight>
            </a:endParaRPr>
          </a:p>
          <a:p>
            <a:pPr lvl="1"/>
            <a:r>
              <a:rPr lang="zh-CN" altLang="en-US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</a:rPr>
              <a:t>不惡言相向</a:t>
            </a:r>
            <a:endParaRPr lang="en-US" altLang="zh-CN" sz="3600" b="1" dirty="0">
              <a:solidFill>
                <a:srgbClr val="C00000"/>
              </a:solidFill>
              <a:effectLst/>
              <a:highlight>
                <a:srgbClr val="FFFF00"/>
              </a:highlight>
            </a:endParaRPr>
          </a:p>
          <a:p>
            <a:r>
              <a:rPr lang="zh-CN" altLang="en-US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</a:rPr>
              <a:t>然後享受自己實現的這個美德，所造成的精神快樂</a:t>
            </a:r>
            <a:r>
              <a:rPr lang="zh-CN" altLang="en-US" sz="4000" b="1" dirty="0">
                <a:effectLst/>
              </a:rPr>
              <a:t>，</a:t>
            </a:r>
            <a:r>
              <a:rPr lang="zh-CN" altLang="en-US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</a:rPr>
              <a:t>感受自己對自己進步的滿足感</a:t>
            </a:r>
            <a:endParaRPr lang="en-US" altLang="zh-CN" sz="4000" b="1" dirty="0">
              <a:solidFill>
                <a:srgbClr val="7030A0"/>
              </a:solidFill>
              <a:effectLst/>
              <a:highlight>
                <a:srgbClr val="FFFF00"/>
              </a:highlight>
            </a:endParaRPr>
          </a:p>
          <a:p>
            <a:r>
              <a:rPr lang="zh-CN" altLang="en-US" sz="4000" b="1" dirty="0">
                <a:solidFill>
                  <a:srgbClr val="7030A0"/>
                </a:solidFill>
                <a:effectLst/>
              </a:rPr>
              <a:t>這個快樂，會一直產生，直到你在世間的最後一刻</a:t>
            </a:r>
            <a:endParaRPr lang="en-US" altLang="zh-CN" sz="4000" b="1" dirty="0">
              <a:solidFill>
                <a:srgbClr val="7030A0"/>
              </a:solidFill>
              <a:effectLst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sz="4800" b="1" dirty="0">
                <a:latin typeface="微軟正黑體" pitchFamily="34" charset="-120"/>
                <a:ea typeface="微軟正黑體" pitchFamily="34" charset="-120"/>
              </a:rPr>
              <a:t>比較可行性的</a:t>
            </a:r>
            <a:br>
              <a:rPr lang="en-US" altLang="zh-CN" sz="4800" b="1" dirty="0">
                <a:latin typeface="微軟正黑體" pitchFamily="34" charset="-120"/>
                <a:ea typeface="微軟正黑體" pitchFamily="34" charset="-120"/>
              </a:rPr>
            </a:br>
            <a:r>
              <a:rPr lang="zh-CN" altLang="en-US" sz="4800" b="1" dirty="0">
                <a:latin typeface="微軟正黑體" pitchFamily="34" charset="-120"/>
                <a:ea typeface="微軟正黑體" pitchFamily="34" charset="-120"/>
              </a:rPr>
              <a:t>自我道德實現</a:t>
            </a:r>
            <a:endParaRPr lang="en-US" altLang="zh-TW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314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453650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b="1" dirty="0">
                <a:latin typeface="微軟正黑體" pitchFamily="34" charset="-120"/>
                <a:ea typeface="微軟正黑體" pitchFamily="34" charset="-120"/>
              </a:rPr>
              <a:t>亞里斯多德說：</a:t>
            </a:r>
            <a:r>
              <a:rPr lang="zh-CN" altLang="en-US" sz="6000" b="1" dirty="0">
                <a:latin typeface="微軟正黑體" pitchFamily="34" charset="-120"/>
                <a:ea typeface="微軟正黑體" pitchFamily="34" charset="-120"/>
              </a:rPr>
              <a:t>若沒有令自己滿意的品格，</a:t>
            </a:r>
            <a:r>
              <a:rPr lang="zh-CN" altLang="en-US" sz="5600" b="1" dirty="0">
                <a:latin typeface="微軟正黑體" pitchFamily="34" charset="-120"/>
                <a:ea typeface="微軟正黑體" pitchFamily="34" charset="-120"/>
              </a:rPr>
              <a:t>個人是不會感覺到真正的快樂的</a:t>
            </a:r>
            <a:endParaRPr lang="en-US" altLang="zh-CN" sz="56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56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en-US" sz="5600" b="1" dirty="0">
                <a:latin typeface="微軟正黑體" pitchFamily="34" charset="-120"/>
                <a:ea typeface="微軟正黑體" pitchFamily="34" charset="-120"/>
              </a:rPr>
              <a:t>那就找一個自己喜歡的美德，讓自己堅持下去，然後</a:t>
            </a:r>
            <a:r>
              <a:rPr lang="zh-CN" altLang="en-US" sz="5600" b="1">
                <a:latin typeface="微軟正黑體" pitchFamily="34" charset="-120"/>
                <a:ea typeface="微軟正黑體" pitchFamily="34" charset="-120"/>
              </a:rPr>
              <a:t>享受另一種精神快樂</a:t>
            </a:r>
            <a:endParaRPr lang="en-US" altLang="zh-TW" sz="5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078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b="1" dirty="0">
                <a:latin typeface="Adobe 繁黑體 Std B" pitchFamily="34" charset="-120"/>
                <a:ea typeface="Adobe 繁黑體 Std B" pitchFamily="34" charset="-120"/>
              </a:rPr>
              <a:t>案例：</a:t>
            </a:r>
            <a:endParaRPr lang="en-US" altLang="zh-CN" sz="3600" b="1" dirty="0">
              <a:latin typeface="Adobe 繁黑體 Std B" pitchFamily="34" charset="-120"/>
              <a:ea typeface="Adobe 繁黑體 Std B" pitchFamily="34" charset="-120"/>
            </a:endParaRPr>
          </a:p>
          <a:p>
            <a:pPr lvl="1"/>
            <a:r>
              <a:rPr lang="en-US" altLang="zh-TW" sz="3200" b="1" dirty="0">
                <a:latin typeface="Adobe 繁黑體 Std B" pitchFamily="34" charset="-120"/>
                <a:ea typeface="Adobe 繁黑體 Std B" pitchFamily="34" charset="-120"/>
                <a:hlinkClick r:id="rId2"/>
              </a:rPr>
              <a:t>https://youtu.be/pU9jKuufEY8</a:t>
            </a:r>
            <a:endParaRPr lang="en-US" altLang="zh-TW" sz="3200" b="1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CN" altLang="en-US" sz="3600" b="1" dirty="0">
                <a:latin typeface="Adobe 繁黑體 Std B" pitchFamily="34" charset="-120"/>
                <a:ea typeface="Adobe 繁黑體 Std B" pitchFamily="34" charset="-120"/>
              </a:rPr>
              <a:t>你曾經與</a:t>
            </a:r>
            <a:r>
              <a:rPr lang="en-US" altLang="zh-CN" sz="3600" b="1" dirty="0">
                <a:latin typeface="Adobe 繁黑體 Std B" pitchFamily="34" charset="-120"/>
                <a:ea typeface="Adobe 繁黑體 Std B" pitchFamily="34" charset="-120"/>
              </a:rPr>
              <a:t>3</a:t>
            </a:r>
            <a:r>
              <a:rPr lang="zh-CN" altLang="en-US" sz="3600" b="1" dirty="0">
                <a:latin typeface="Adobe 繁黑體 Std B" pitchFamily="34" charset="-120"/>
                <a:ea typeface="Adobe 繁黑體 Std B" pitchFamily="34" charset="-120"/>
              </a:rPr>
              <a:t>位同學做的專題，參加全國競賽得獎</a:t>
            </a:r>
            <a:endParaRPr lang="en-US" altLang="zh-CN" sz="3600" b="1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CN" altLang="en-US" sz="3600" b="1" dirty="0">
                <a:latin typeface="Adobe 繁黑體 Std B" pitchFamily="34" charset="-120"/>
                <a:ea typeface="Adobe 繁黑體 Std B" pitchFamily="34" charset="-120"/>
              </a:rPr>
              <a:t>寫履歷時，你想誇大在專題內的貢獻程度，以錄取</a:t>
            </a:r>
            <a:endParaRPr lang="en-US" altLang="zh-CN" sz="3600" b="1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3600" b="1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CN" altLang="en-US" sz="3600" b="1" dirty="0">
                <a:latin typeface="Adobe 繁黑體 Std B" pitchFamily="34" charset="-120"/>
                <a:ea typeface="Adobe 繁黑體 Std B" pitchFamily="34" charset="-120"/>
              </a:rPr>
              <a:t>這個</a:t>
            </a:r>
            <a:r>
              <a:rPr lang="zh-CN" altLang="en-US" sz="3600" b="1" dirty="0">
                <a:highlight>
                  <a:srgbClr val="FFFF00"/>
                </a:highlight>
                <a:latin typeface="Adobe 繁黑體 Std B" pitchFamily="34" charset="-120"/>
                <a:ea typeface="Adobe 繁黑體 Std B" pitchFamily="34" charset="-120"/>
              </a:rPr>
              <a:t>誇大</a:t>
            </a:r>
            <a:r>
              <a:rPr lang="zh-CN" altLang="en-US" sz="3600" b="1" dirty="0">
                <a:latin typeface="Adobe 繁黑體 Std B" pitchFamily="34" charset="-120"/>
                <a:ea typeface="Adobe 繁黑體 Std B" pitchFamily="34" charset="-120"/>
              </a:rPr>
              <a:t>，</a:t>
            </a:r>
            <a:r>
              <a:rPr lang="zh-CN" altLang="en-US" sz="3600" b="1" dirty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是違反倫理嗎？還是無關倫理？</a:t>
            </a:r>
            <a:endParaRPr lang="en-US" altLang="zh-CN" sz="3600" b="1" dirty="0">
              <a:solidFill>
                <a:srgbClr val="C0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CN" altLang="en-US" sz="3600" b="1" dirty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可以誇大求職嗎？</a:t>
            </a:r>
            <a:endParaRPr lang="en-US" altLang="zh-TW" sz="3600" b="1" dirty="0">
              <a:solidFill>
                <a:srgbClr val="C0000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求職履歷是否要誇大</a:t>
            </a:r>
            <a:endParaRPr lang="en-US" altLang="zh-TW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b="1" dirty="0"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CN" altLang="en-US" b="1" dirty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誠實</a:t>
            </a:r>
            <a:r>
              <a:rPr lang="zh-CN" altLang="en-US" b="1" dirty="0">
                <a:latin typeface="Adobe 繁黑體 Std B" pitchFamily="34" charset="-120"/>
                <a:ea typeface="Adobe 繁黑體 Std B" pitchFamily="34" charset="-120"/>
              </a:rPr>
              <a:t>，是美德</a:t>
            </a:r>
            <a:endParaRPr lang="en-US" altLang="zh-CN" b="1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CN" b="1" dirty="0"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CN" altLang="en-US" b="1" dirty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積極向上</a:t>
            </a:r>
            <a:r>
              <a:rPr lang="zh-CN" altLang="en-US" b="1" dirty="0">
                <a:latin typeface="Adobe 繁黑體 Std B" pitchFamily="34" charset="-120"/>
                <a:ea typeface="Adobe 繁黑體 Std B" pitchFamily="34" charset="-120"/>
              </a:rPr>
              <a:t>，也是美德</a:t>
            </a:r>
            <a:endParaRPr lang="en-US" altLang="zh-CN" b="1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CN" altLang="en-US" b="1" dirty="0">
                <a:latin typeface="Adobe 繁黑體 Std B" pitchFamily="34" charset="-120"/>
                <a:ea typeface="Adobe 繁黑體 Std B" pitchFamily="34" charset="-120"/>
              </a:rPr>
              <a:t>該如何抉擇？</a:t>
            </a:r>
            <a:endParaRPr lang="en-US" altLang="zh-CN" b="1" dirty="0">
              <a:latin typeface="Adobe 繁黑體 Std B" pitchFamily="34" charset="-120"/>
              <a:ea typeface="Adobe 繁黑體 Std B" pitchFamily="34" charset="-120"/>
            </a:endParaRPr>
          </a:p>
          <a:p>
            <a:pPr lvl="1"/>
            <a:r>
              <a:rPr lang="zh-CN" altLang="en-US" b="1" dirty="0">
                <a:latin typeface="Adobe 繁黑體 Std B" pitchFamily="34" charset="-120"/>
                <a:ea typeface="Adobe 繁黑體 Std B" pitchFamily="34" charset="-120"/>
              </a:rPr>
              <a:t>我會不會是：</a:t>
            </a:r>
            <a:r>
              <a:rPr lang="zh-CN" altLang="en-US" b="1" dirty="0">
                <a:solidFill>
                  <a:srgbClr val="7030A0"/>
                </a:solidFill>
                <a:latin typeface="Adobe 繁黑體 Std B" pitchFamily="34" charset="-120"/>
                <a:ea typeface="Adobe 繁黑體 Std B" pitchFamily="34" charset="-120"/>
              </a:rPr>
              <a:t>誠實卻不知變通</a:t>
            </a:r>
            <a:r>
              <a:rPr lang="en-US" altLang="zh-CN" b="1" dirty="0">
                <a:latin typeface="Adobe 繁黑體 Std B" pitchFamily="34" charset="-120"/>
                <a:ea typeface="Adobe 繁黑體 Std B" pitchFamily="34" charset="-120"/>
              </a:rPr>
              <a:t>?</a:t>
            </a:r>
          </a:p>
          <a:p>
            <a:pPr lvl="1"/>
            <a:r>
              <a:rPr lang="zh-CN" altLang="en-US" b="1" dirty="0">
                <a:latin typeface="Adobe 繁黑體 Std B" pitchFamily="34" charset="-120"/>
                <a:ea typeface="Adobe 繁黑體 Std B" pitchFamily="34" charset="-120"/>
              </a:rPr>
              <a:t>我會不會是：</a:t>
            </a:r>
            <a:r>
              <a:rPr lang="zh-CN" altLang="en-US" b="1" dirty="0">
                <a:solidFill>
                  <a:srgbClr val="7030A0"/>
                </a:solidFill>
                <a:latin typeface="Adobe 繁黑體 Std B" pitchFamily="34" charset="-120"/>
                <a:ea typeface="Adobe 繁黑體 Std B" pitchFamily="34" charset="-120"/>
              </a:rPr>
              <a:t>積極卻不擇手段</a:t>
            </a:r>
            <a:r>
              <a:rPr lang="zh-CN" altLang="en-US" b="1" dirty="0">
                <a:latin typeface="Adobe 繁黑體 Std B" pitchFamily="34" charset="-120"/>
                <a:ea typeface="Adobe 繁黑體 Std B" pitchFamily="34" charset="-120"/>
              </a:rPr>
              <a:t>？</a:t>
            </a:r>
            <a:endParaRPr lang="en-US" altLang="zh-CN" b="1" dirty="0">
              <a:latin typeface="Adobe 繁黑體 Std B" pitchFamily="34" charset="-120"/>
              <a:ea typeface="Adobe 繁黑體 Std B" pitchFamily="34" charset="-120"/>
            </a:endParaRPr>
          </a:p>
          <a:p>
            <a:pPr lvl="1"/>
            <a:r>
              <a:rPr lang="zh-CN" altLang="en-US" b="1" dirty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現代剛畢業求職者，若不包裝自己，工作不容易找</a:t>
            </a:r>
            <a:endParaRPr lang="en-US" altLang="zh-CN" b="1" dirty="0">
              <a:solidFill>
                <a:srgbClr val="0070C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 lvl="1"/>
            <a:r>
              <a:rPr lang="zh-CN" altLang="en-US" b="1" dirty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而且，其它求職者，可能都也是誇大自己的</a:t>
            </a:r>
            <a:endParaRPr lang="en-US" altLang="zh-CN" b="1" dirty="0">
              <a:solidFill>
                <a:srgbClr val="0070C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 lvl="1"/>
            <a:r>
              <a:rPr lang="zh-CN" altLang="en-US" b="1" dirty="0">
                <a:solidFill>
                  <a:schemeClr val="accent3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可是，道德倫理不應該只是順境才有，逆境就不堅持了</a:t>
            </a:r>
            <a:endParaRPr lang="en-US" altLang="zh-CN" b="1" dirty="0">
              <a:solidFill>
                <a:schemeClr val="accent3">
                  <a:lumMod val="7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 lvl="1"/>
            <a:r>
              <a:rPr lang="zh-CN" altLang="en-US" b="1" dirty="0">
                <a:solidFill>
                  <a:schemeClr val="accent3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現在，就誇大，以後就會做更進一步違反倫理道德的事，會習慣性的說謊，個人就無法永續經營了</a:t>
            </a:r>
            <a:endParaRPr lang="en-US" altLang="zh-CN" b="1" dirty="0">
              <a:solidFill>
                <a:schemeClr val="accent3">
                  <a:lumMod val="7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 lvl="1"/>
            <a:r>
              <a:rPr lang="zh-CN" altLang="en-US" b="1" dirty="0">
                <a:solidFill>
                  <a:schemeClr val="accent3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如果無法守住底線，很容易就被誘惑，失去理智判斷</a:t>
            </a:r>
            <a:endParaRPr lang="en-US" altLang="zh-CN" b="1" dirty="0">
              <a:solidFill>
                <a:schemeClr val="accent3">
                  <a:lumMod val="7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 lvl="1"/>
            <a:r>
              <a:rPr lang="zh-CN" altLang="en-US" b="1" dirty="0">
                <a:solidFill>
                  <a:schemeClr val="accent3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如果一次成功，以後可能在公司內簡報，或是對外爭取訂單，也會誇大</a:t>
            </a:r>
            <a:endParaRPr lang="en-US" altLang="zh-TW" b="1" dirty="0">
              <a:solidFill>
                <a:schemeClr val="accent3">
                  <a:lumMod val="7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求職履歷是否要誇大</a:t>
            </a:r>
            <a:endParaRPr lang="en-US" altLang="zh-TW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103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8208543" cy="3384376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latin typeface="微軟正黑體" pitchFamily="34" charset="-120"/>
                <a:ea typeface="微軟正黑體" pitchFamily="34" charset="-120"/>
              </a:rPr>
              <a:t>正反方，辯論</a:t>
            </a:r>
            <a:endParaRPr lang="en-US" altLang="zh-TW" sz="72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2352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 fontScale="92500"/>
          </a:bodyPr>
          <a:lstStyle/>
          <a:p>
            <a:r>
              <a:rPr lang="zh-CN" altLang="en-US" sz="4400" b="1" dirty="0">
                <a:latin typeface="Adobe 繁黑體 Std B" pitchFamily="34" charset="-120"/>
                <a:ea typeface="Adobe 繁黑體 Std B" pitchFamily="34" charset="-120"/>
              </a:rPr>
              <a:t>試著</a:t>
            </a:r>
            <a:r>
              <a:rPr lang="zh-CN" altLang="en-US" sz="4400" b="1" dirty="0">
                <a:highlight>
                  <a:srgbClr val="FFFF00"/>
                </a:highlight>
                <a:latin typeface="Adobe 繁黑體 Std B" pitchFamily="34" charset="-120"/>
                <a:ea typeface="Adobe 繁黑體 Std B" pitchFamily="34" charset="-120"/>
              </a:rPr>
              <a:t>找出兼容並蓄的方法</a:t>
            </a:r>
            <a:endParaRPr lang="en-US" altLang="zh-CN" sz="4400" b="1" dirty="0">
              <a:highlight>
                <a:srgbClr val="FFFF00"/>
              </a:highlight>
              <a:latin typeface="Adobe 繁黑體 Std B" pitchFamily="34" charset="-120"/>
              <a:ea typeface="Adobe 繁黑體 Std B" pitchFamily="34" charset="-120"/>
            </a:endParaRPr>
          </a:p>
          <a:p>
            <a:pPr lvl="1"/>
            <a:r>
              <a:rPr lang="zh-CN" altLang="en-US" sz="4000" b="1" dirty="0">
                <a:latin typeface="Adobe 繁黑體 Std B" pitchFamily="34" charset="-120"/>
                <a:ea typeface="Adobe 繁黑體 Std B" pitchFamily="34" charset="-120"/>
              </a:rPr>
              <a:t>（</a:t>
            </a:r>
            <a:r>
              <a:rPr lang="en-US" altLang="zh-CN" sz="4000" b="1" dirty="0">
                <a:latin typeface="Adobe 繁黑體 Std B" pitchFamily="34" charset="-120"/>
                <a:ea typeface="Adobe 繁黑體 Std B" pitchFamily="34" charset="-120"/>
              </a:rPr>
              <a:t>1</a:t>
            </a:r>
            <a:r>
              <a:rPr lang="zh-CN" altLang="en-US" sz="4000" b="1" dirty="0">
                <a:latin typeface="Adobe 繁黑體 Std B" pitchFamily="34" charset="-120"/>
                <a:ea typeface="Adobe 繁黑體 Std B" pitchFamily="34" charset="-120"/>
              </a:rPr>
              <a:t>）去找剛好</a:t>
            </a:r>
            <a:r>
              <a:rPr lang="zh-CN" altLang="en-US" sz="4000" b="1" dirty="0">
                <a:solidFill>
                  <a:schemeClr val="accent3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符合自己特長的公司</a:t>
            </a:r>
            <a:r>
              <a:rPr lang="zh-CN" altLang="en-US" sz="4000" b="1" dirty="0">
                <a:latin typeface="Adobe 繁黑體 Std B" pitchFamily="34" charset="-120"/>
                <a:ea typeface="Adobe 繁黑體 Std B" pitchFamily="34" charset="-120"/>
              </a:rPr>
              <a:t>，就會避免大幅度的誇大</a:t>
            </a:r>
            <a:endParaRPr lang="en-US" altLang="zh-CN" sz="4000" b="1" dirty="0">
              <a:latin typeface="Adobe 繁黑體 Std B" pitchFamily="34" charset="-120"/>
              <a:ea typeface="Adobe 繁黑體 Std B" pitchFamily="34" charset="-120"/>
            </a:endParaRPr>
          </a:p>
          <a:p>
            <a:pPr lvl="1"/>
            <a:r>
              <a:rPr lang="zh-CN" altLang="en-US" sz="4000" b="1" dirty="0">
                <a:latin typeface="Adobe 繁黑體 Std B" pitchFamily="34" charset="-120"/>
                <a:ea typeface="Adobe 繁黑體 Std B" pitchFamily="34" charset="-120"/>
              </a:rPr>
              <a:t>（</a:t>
            </a:r>
            <a:r>
              <a:rPr lang="en-US" altLang="zh-CN" sz="4000" b="1" dirty="0">
                <a:latin typeface="Adobe 繁黑體 Std B" pitchFamily="34" charset="-120"/>
                <a:ea typeface="Adobe 繁黑體 Std B" pitchFamily="34" charset="-120"/>
              </a:rPr>
              <a:t>2</a:t>
            </a:r>
            <a:r>
              <a:rPr lang="zh-CN" altLang="en-US" sz="4000" b="1" dirty="0">
                <a:latin typeface="Adobe 繁黑體 Std B" pitchFamily="34" charset="-120"/>
                <a:ea typeface="Adobe 繁黑體 Std B" pitchFamily="34" charset="-120"/>
              </a:rPr>
              <a:t>）</a:t>
            </a:r>
            <a:r>
              <a:rPr lang="zh-CN" altLang="en-US" sz="4000" b="1" dirty="0">
                <a:solidFill>
                  <a:schemeClr val="accent3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可以合理性美化，但不要誇大欺騙</a:t>
            </a:r>
            <a:endParaRPr lang="en-US" altLang="zh-CN" sz="4000" b="1" dirty="0">
              <a:solidFill>
                <a:schemeClr val="accent3">
                  <a:lumMod val="7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 lvl="1"/>
            <a:r>
              <a:rPr lang="zh-CN" altLang="en-US" sz="4000" b="1" dirty="0">
                <a:latin typeface="Adobe 繁黑體 Std B" pitchFamily="34" charset="-120"/>
                <a:ea typeface="Adobe 繁黑體 Std B" pitchFamily="34" charset="-120"/>
              </a:rPr>
              <a:t>（</a:t>
            </a:r>
            <a:r>
              <a:rPr lang="en-US" altLang="zh-CN" sz="4000" b="1" dirty="0">
                <a:latin typeface="Adobe 繁黑體 Std B" pitchFamily="34" charset="-120"/>
                <a:ea typeface="Adobe 繁黑體 Std B" pitchFamily="34" charset="-120"/>
              </a:rPr>
              <a:t>3</a:t>
            </a:r>
            <a:r>
              <a:rPr lang="zh-CN" altLang="en-US" sz="4000" b="1" dirty="0">
                <a:latin typeface="Adobe 繁黑體 Std B" pitchFamily="34" charset="-120"/>
                <a:ea typeface="Adobe 繁黑體 Std B" pitchFamily="34" charset="-120"/>
              </a:rPr>
              <a:t>）</a:t>
            </a:r>
            <a:r>
              <a:rPr lang="zh-CN" altLang="en-US" sz="4000" b="1" dirty="0">
                <a:solidFill>
                  <a:schemeClr val="accent3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檢查自己是否的美化，是否已經超過那條線</a:t>
            </a:r>
            <a:r>
              <a:rPr lang="zh-CN" altLang="en-US" sz="4000" b="1" dirty="0">
                <a:latin typeface="Adobe 繁黑體 Std B" pitchFamily="34" charset="-120"/>
                <a:ea typeface="Adobe 繁黑體 Std B" pitchFamily="34" charset="-120"/>
              </a:rPr>
              <a:t>，已經誇大不實了</a:t>
            </a:r>
            <a:endParaRPr lang="en-US" altLang="zh-CN" sz="4000" b="1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求職履歷是否要誇大</a:t>
            </a:r>
            <a:endParaRPr lang="en-US" altLang="zh-TW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2808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712968" cy="4464496"/>
          </a:xfrm>
        </p:spPr>
        <p:txBody>
          <a:bodyPr>
            <a:normAutofit fontScale="47500" lnSpcReduction="20000"/>
          </a:bodyPr>
          <a:lstStyle/>
          <a:p>
            <a:r>
              <a:rPr lang="zh-CN" altLang="en-US" sz="7200" b="1" dirty="0">
                <a:latin typeface="微軟正黑體" pitchFamily="34" charset="-120"/>
                <a:ea typeface="微軟正黑體" pitchFamily="34" charset="-120"/>
              </a:rPr>
              <a:t>做一個誠實的人，其實是有好處的</a:t>
            </a:r>
            <a:endParaRPr lang="en-US" altLang="zh-CN" sz="72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CN" sz="72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en-US" sz="7200" b="1" dirty="0">
                <a:latin typeface="微軟正黑體" pitchFamily="34" charset="-120"/>
                <a:ea typeface="微軟正黑體" pitchFamily="34" charset="-120"/>
              </a:rPr>
              <a:t>對自己會蠻肯定的</a:t>
            </a:r>
            <a:endParaRPr lang="en-US" altLang="zh-CN" sz="72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en-US" sz="7200" b="1" dirty="0">
                <a:latin typeface="微軟正黑體" pitchFamily="34" charset="-120"/>
                <a:ea typeface="微軟正黑體" pitchFamily="34" charset="-120"/>
              </a:rPr>
              <a:t>人會心安</a:t>
            </a:r>
            <a:endParaRPr lang="en-US" altLang="zh-CN" sz="72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en-US" sz="7200" b="1" dirty="0">
                <a:latin typeface="微軟正黑體" pitchFamily="34" charset="-120"/>
                <a:ea typeface="微軟正黑體" pitchFamily="34" charset="-120"/>
              </a:rPr>
              <a:t>無愧於天地的感覺</a:t>
            </a:r>
            <a:endParaRPr lang="en-US" altLang="zh-CN" sz="72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en-US" sz="7200" b="1" dirty="0">
                <a:latin typeface="微軟正黑體" pitchFamily="34" charset="-120"/>
                <a:ea typeface="微軟正黑體" pitchFamily="34" charset="-120"/>
              </a:rPr>
              <a:t>有坦然的輕鬆</a:t>
            </a:r>
            <a:endParaRPr lang="en-US" altLang="zh-CN" sz="72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en-US" sz="7200" b="1" dirty="0">
                <a:latin typeface="微軟正黑體" pitchFamily="34" charset="-120"/>
                <a:ea typeface="微軟正黑體" pitchFamily="34" charset="-120"/>
              </a:rPr>
              <a:t>堂堂正正的感覺</a:t>
            </a:r>
            <a:endParaRPr lang="en-US" altLang="zh-TW" sz="72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8873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453650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6000" b="1" dirty="0">
                <a:latin typeface="微軟正黑體" pitchFamily="34" charset="-120"/>
                <a:ea typeface="微軟正黑體" pitchFamily="34" charset="-120"/>
              </a:rPr>
              <a:t>希臘哲學家亞里斯多德（</a:t>
            </a:r>
            <a:r>
              <a:rPr lang="en-US" altLang="zh-TW" sz="6000" b="1" dirty="0">
                <a:latin typeface="微軟正黑體" pitchFamily="34" charset="-120"/>
                <a:ea typeface="微軟正黑體" pitchFamily="34" charset="-120"/>
              </a:rPr>
              <a:t>Aristotle</a:t>
            </a:r>
            <a:r>
              <a:rPr lang="zh-TW" altLang="en-US" sz="6000" b="1" dirty="0">
                <a:latin typeface="微軟正黑體" pitchFamily="34" charset="-120"/>
                <a:ea typeface="微軟正黑體" pitchFamily="34" charset="-120"/>
              </a:rPr>
              <a:t>） 說：</a:t>
            </a:r>
            <a:endParaRPr lang="en-US" altLang="zh-TW" sz="60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60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en-US" sz="6000" b="1" dirty="0">
                <a:latin typeface="微軟正黑體" pitchFamily="34" charset="-120"/>
                <a:ea typeface="微軟正黑體" pitchFamily="34" charset="-120"/>
              </a:rPr>
              <a:t>若沒有令自己滿意的品格，</a:t>
            </a:r>
            <a:endParaRPr lang="en-US" altLang="zh-CN" sz="60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en-US" sz="5600" b="1" dirty="0">
                <a:latin typeface="微軟正黑體" pitchFamily="34" charset="-120"/>
                <a:ea typeface="微軟正黑體" pitchFamily="34" charset="-120"/>
              </a:rPr>
              <a:t>個人是不會感覺到真正的快樂的</a:t>
            </a:r>
            <a:endParaRPr lang="en-US" altLang="zh-TW" sz="5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1960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712968" cy="446449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6000" b="1" dirty="0">
                <a:latin typeface="微軟正黑體" pitchFamily="34" charset="-120"/>
                <a:ea typeface="微軟正黑體" pitchFamily="34" charset="-120"/>
              </a:rPr>
              <a:t>希臘哲學家亞里斯多德（</a:t>
            </a:r>
            <a:r>
              <a:rPr lang="en-US" altLang="zh-TW" sz="6000" b="1" dirty="0">
                <a:latin typeface="微軟正黑體" pitchFamily="34" charset="-120"/>
                <a:ea typeface="微軟正黑體" pitchFamily="34" charset="-120"/>
              </a:rPr>
              <a:t>Aristotle</a:t>
            </a:r>
            <a:r>
              <a:rPr lang="zh-TW" altLang="en-US" sz="6000" b="1" dirty="0">
                <a:latin typeface="微軟正黑體" pitchFamily="34" charset="-120"/>
                <a:ea typeface="微軟正黑體" pitchFamily="34" charset="-120"/>
              </a:rPr>
              <a:t>） 說：</a:t>
            </a:r>
            <a:endParaRPr lang="en-US" altLang="zh-TW" sz="60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60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6000" b="1" dirty="0">
                <a:latin typeface="微軟正黑體" pitchFamily="34" charset="-120"/>
                <a:ea typeface="微軟正黑體" pitchFamily="34" charset="-120"/>
              </a:rPr>
              <a:t>德行是通往幸福的核心，重視人生價值的實現</a:t>
            </a:r>
            <a:endParaRPr lang="en-US" altLang="zh-TW" sz="60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9051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600200"/>
            <a:ext cx="2880320" cy="4925144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latin typeface="Adobe 繁黑體 Std B" pitchFamily="34" charset="-120"/>
                <a:ea typeface="Adobe 繁黑體 Std B" pitchFamily="34" charset="-120"/>
              </a:rPr>
              <a:t>角色需求金字塔</a:t>
            </a:r>
            <a:endParaRPr lang="en-US" altLang="zh-CN" sz="4400" b="1" dirty="0">
              <a:highlight>
                <a:srgbClr val="FFFF00"/>
              </a:highlight>
              <a:latin typeface="Adobe 繁黑體 Std B" pitchFamily="34" charset="-120"/>
              <a:ea typeface="Adobe 繁黑體 Std B" pitchFamily="34" charset="-120"/>
            </a:endParaRPr>
          </a:p>
          <a:p>
            <a:pPr lvl="1"/>
            <a:r>
              <a:rPr lang="zh-CN" altLang="en-US" b="1" dirty="0">
                <a:effectLst/>
              </a:rPr>
              <a:t>一個人的幸福感，是從物質層面，到精神層面的</a:t>
            </a:r>
            <a:endParaRPr lang="en-US" altLang="zh-CN" b="1" dirty="0">
              <a:effectLst/>
            </a:endParaRPr>
          </a:p>
          <a:p>
            <a:pPr lvl="1"/>
            <a:r>
              <a:rPr lang="zh-CN" altLang="en-US" b="1" dirty="0">
                <a:effectLst/>
              </a:rPr>
              <a:t>我們不要只當物質奴隸</a:t>
            </a:r>
            <a:endParaRPr lang="en-US" altLang="zh-CN" b="1" dirty="0">
              <a:effectLst/>
            </a:endParaRPr>
          </a:p>
          <a:p>
            <a:pPr lvl="1"/>
            <a:r>
              <a:rPr lang="zh-CN" altLang="en-US" b="1" dirty="0">
                <a:effectLst/>
              </a:rPr>
              <a:t>盡量謀求兼容並蓄的圓滿</a:t>
            </a:r>
            <a:endParaRPr lang="en-US" altLang="zh-CN" b="1" dirty="0">
              <a:effectLst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sz="4800" b="1" dirty="0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馬斯洛需求層次理論</a:t>
            </a:r>
            <a:r>
              <a:rPr lang="en-US" altLang="zh-TW" sz="4800" b="1" dirty="0">
                <a:latin typeface="微軟正黑體" pitchFamily="34" charset="-120"/>
                <a:ea typeface="微軟正黑體" pitchFamily="34" charset="-120"/>
              </a:rPr>
              <a:t>】</a:t>
            </a:r>
            <a:br>
              <a:rPr lang="en-US" altLang="zh-TW" sz="4800" b="1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從生理需求到自我實現</a:t>
            </a:r>
            <a:endParaRPr lang="en-US" altLang="zh-TW" sz="48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 descr="https://www.rocknovels.com/wp-content/uploads/2018/01/4eaf1ee545d78aac6ab711a53ae555dc.jpeg">
            <a:extLst>
              <a:ext uri="{FF2B5EF4-FFF2-40B4-BE49-F238E27FC236}">
                <a16:creationId xmlns:a16="http://schemas.microsoft.com/office/drawing/2014/main" id="{76DB2CEF-DB2F-4A60-B517-E74A165EC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368" y="2132856"/>
            <a:ext cx="5688632" cy="426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287163"/>
      </p:ext>
    </p:extLst>
  </p:cSld>
  <p:clrMapOvr>
    <a:masterClrMapping/>
  </p:clrMapOvr>
</p:sld>
</file>

<file path=ppt/theme/theme1.xml><?xml version="1.0" encoding="utf-8"?>
<a:theme xmlns:a="http://schemas.openxmlformats.org/drawingml/2006/main" name="EdBackToSchl(2)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7A3A1A-66C2-44A9-B26B-C232E3FA4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EdBackToSchl(2)</Template>
  <TotalTime>0</TotalTime>
  <Words>597</Words>
  <Application>Microsoft Office PowerPoint</Application>
  <PresentationFormat>如螢幕大小 (4:3)</PresentationFormat>
  <Paragraphs>73</Paragraphs>
  <Slides>12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Adobe 繁黑體 Std B</vt:lpstr>
      <vt:lpstr>Segoe Condensed</vt:lpstr>
      <vt:lpstr>微軟正黑體</vt:lpstr>
      <vt:lpstr>標楷體</vt:lpstr>
      <vt:lpstr>Arial</vt:lpstr>
      <vt:lpstr>Bookman Old Style</vt:lpstr>
      <vt:lpstr>Calibri</vt:lpstr>
      <vt:lpstr>EdBackToSchl(2)</vt:lpstr>
      <vt:lpstr>台北科技大學，經管系，陳擎文 </vt:lpstr>
      <vt:lpstr>求職履歷是否要誇大</vt:lpstr>
      <vt:lpstr>求職履歷是否要誇大</vt:lpstr>
      <vt:lpstr>PowerPoint 簡報</vt:lpstr>
      <vt:lpstr>求職履歷是否要誇大</vt:lpstr>
      <vt:lpstr>PowerPoint 簡報</vt:lpstr>
      <vt:lpstr>PowerPoint 簡報</vt:lpstr>
      <vt:lpstr>PowerPoint 簡報</vt:lpstr>
      <vt:lpstr>【馬斯洛需求層次理論】 從生理需求到自我實現</vt:lpstr>
      <vt:lpstr>【馬斯洛需求層次理論】 從生理需求到自我實現</vt:lpstr>
      <vt:lpstr>比較可行性的 自我道德實現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2012-02-02T03:26:32Z</dcterms:created>
  <dcterms:modified xsi:type="dcterms:W3CDTF">2023-02-19T03:52:53Z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