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2"/>
  </p:sldMasterIdLst>
  <p:notesMasterIdLst>
    <p:notesMasterId r:id="rId68"/>
  </p:notesMasterIdLst>
  <p:handoutMasterIdLst>
    <p:handoutMasterId r:id="rId69"/>
  </p:handoutMasterIdLst>
  <p:sldIdLst>
    <p:sldId id="256" r:id="rId3"/>
    <p:sldId id="546" r:id="rId4"/>
    <p:sldId id="522" r:id="rId5"/>
    <p:sldId id="523" r:id="rId6"/>
    <p:sldId id="470" r:id="rId7"/>
    <p:sldId id="471" r:id="rId8"/>
    <p:sldId id="472" r:id="rId9"/>
    <p:sldId id="349" r:id="rId10"/>
    <p:sldId id="351" r:id="rId11"/>
    <p:sldId id="352" r:id="rId12"/>
    <p:sldId id="362" r:id="rId13"/>
    <p:sldId id="360" r:id="rId14"/>
    <p:sldId id="361" r:id="rId15"/>
    <p:sldId id="356" r:id="rId16"/>
    <p:sldId id="353" r:id="rId17"/>
    <p:sldId id="354" r:id="rId18"/>
    <p:sldId id="355" r:id="rId19"/>
    <p:sldId id="357" r:id="rId20"/>
    <p:sldId id="358" r:id="rId21"/>
    <p:sldId id="350" r:id="rId22"/>
    <p:sldId id="375" r:id="rId23"/>
    <p:sldId id="366" r:id="rId24"/>
    <p:sldId id="367" r:id="rId25"/>
    <p:sldId id="368" r:id="rId26"/>
    <p:sldId id="369" r:id="rId27"/>
    <p:sldId id="370" r:id="rId28"/>
    <p:sldId id="341" r:id="rId29"/>
    <p:sldId id="342" r:id="rId30"/>
    <p:sldId id="400" r:id="rId31"/>
    <p:sldId id="401" r:id="rId32"/>
    <p:sldId id="477" r:id="rId33"/>
    <p:sldId id="478" r:id="rId34"/>
    <p:sldId id="524" r:id="rId35"/>
    <p:sldId id="525" r:id="rId36"/>
    <p:sldId id="545" r:id="rId37"/>
    <p:sldId id="526" r:id="rId38"/>
    <p:sldId id="548" r:id="rId39"/>
    <p:sldId id="541" r:id="rId40"/>
    <p:sldId id="340" r:id="rId41"/>
    <p:sldId id="527" r:id="rId42"/>
    <p:sldId id="528" r:id="rId43"/>
    <p:sldId id="542" r:id="rId44"/>
    <p:sldId id="498" r:id="rId45"/>
    <p:sldId id="530" r:id="rId46"/>
    <p:sldId id="531" r:id="rId47"/>
    <p:sldId id="532" r:id="rId48"/>
    <p:sldId id="534" r:id="rId49"/>
    <p:sldId id="535" r:id="rId50"/>
    <p:sldId id="529" r:id="rId51"/>
    <p:sldId id="536" r:id="rId52"/>
    <p:sldId id="537" r:id="rId53"/>
    <p:sldId id="538" r:id="rId54"/>
    <p:sldId id="539" r:id="rId55"/>
    <p:sldId id="543" r:id="rId56"/>
    <p:sldId id="540" r:id="rId57"/>
    <p:sldId id="544" r:id="rId58"/>
    <p:sldId id="378" r:id="rId59"/>
    <p:sldId id="379" r:id="rId60"/>
    <p:sldId id="380" r:id="rId61"/>
    <p:sldId id="382" r:id="rId62"/>
    <p:sldId id="383" r:id="rId63"/>
    <p:sldId id="384" r:id="rId64"/>
    <p:sldId id="547" r:id="rId65"/>
    <p:sldId id="512" r:id="rId66"/>
    <p:sldId id="261" r:id="rId67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 autoAdjust="0"/>
    <p:restoredTop sz="93977" autoAdjust="0"/>
  </p:normalViewPr>
  <p:slideViewPr>
    <p:cSldViewPr>
      <p:cViewPr varScale="1">
        <p:scale>
          <a:sx n="68" d="100"/>
          <a:sy n="68" d="100"/>
        </p:scale>
        <p:origin x="10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1579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TW" sz="1200"/>
            </a:lvl1pPr>
          </a:lstStyle>
          <a:p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TW" sz="1200"/>
            </a:lvl1pPr>
          </a:lstStyle>
          <a:p>
            <a:fld id="{9472DD5C-B6A9-4714-908F-0B8F74738B98}" type="datetimeFigureOut">
              <a:rPr lang="en-US" altLang="zh-TW" smtClean="0"/>
              <a:pPr/>
              <a:t>2/25/2023</a:t>
            </a:fld>
            <a:endParaRPr lang="zh-TW" dirty="0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TW" sz="1200"/>
            </a:lvl1pPr>
          </a:lstStyle>
          <a:p>
            <a:endParaRPr lang="zh-TW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TW" sz="1200"/>
            </a:lvl1pPr>
          </a:lstStyle>
          <a:p>
            <a:fld id="{7C1C90DE-A98B-4173-B17E-434F189FC4DB}" type="slidenum">
              <a:rPr lang="zh-TW" smtClean="0"/>
              <a:pPr/>
              <a:t>‹#›</a:t>
            </a:fld>
            <a:endParaRPr 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TW" sz="1200"/>
            </a:lvl1pPr>
          </a:lstStyle>
          <a:p>
            <a:fld id="{193366E8-8A22-4400-BBA2-8D322280A6E8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zh-TW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TW" sz="1200"/>
            </a:lvl1pPr>
          </a:lstStyle>
          <a:p>
            <a:fld id="{3792D2CF-A01B-4515-8B40-3DC34258267A}" type="slidenum">
              <a:rPr/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2D2CF-A01B-4515-8B40-3DC34258267A}" type="slidenum">
              <a:rPr lang="zh-TW" smtClean="0"/>
              <a:pPr/>
              <a:t>1</a:t>
            </a:fld>
            <a:endParaRPr 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74" y="0"/>
            <a:ext cx="9144000" cy="6858000"/>
            <a:chOff x="-1574" y="0"/>
            <a:chExt cx="914400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/>
                <a:srgbClr val="FFFFFF"/>
              </a:duotone>
              <a:lum bright="-10000"/>
            </a:blip>
            <a:stretch>
              <a:fillRect/>
            </a:stretch>
          </p:blipFill>
          <p:spPr>
            <a:xfrm>
              <a:off x="-1574" y="381000"/>
              <a:ext cx="9144000" cy="6093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1574" y="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-1574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-1574" y="381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1574" y="6477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hape 20"/>
          <p:cNvSpPr>
            <a:spLocks noGrp="1"/>
          </p:cNvSpPr>
          <p:nvPr>
            <p:ph type="title"/>
          </p:nvPr>
        </p:nvSpPr>
        <p:spPr>
          <a:xfrm>
            <a:off x="704850" y="4495800"/>
            <a:ext cx="7772400" cy="1362075"/>
          </a:xfrm>
          <a:prstGeom prst="rect">
            <a:avLst/>
          </a:prstGeom>
        </p:spPr>
        <p:txBody>
          <a:bodyPr anchor="t"/>
          <a:lstStyle>
            <a:lvl1pPr algn="ctr" latinLnBrk="0">
              <a:defRPr lang="zh-TW" sz="4000" b="0" cap="none" baseline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 anchor="b" anchorCtr="0"/>
          <a:lstStyle>
            <a:lvl1pPr marL="0" indent="0" algn="ctr" latinLnBrk="0">
              <a:buNone/>
              <a:defRPr lang="zh-TW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7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小節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74" y="0"/>
            <a:ext cx="9145574" cy="6858000"/>
            <a:chOff x="-1574" y="0"/>
            <a:chExt cx="9145574" cy="685800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81000"/>
              <a:ext cx="9144000" cy="6096000"/>
            </a:xfrm>
            <a:prstGeom prst="rect">
              <a:avLst/>
            </a:prstGeom>
            <a:gradFill>
              <a:gsLst>
                <a:gs pos="0">
                  <a:schemeClr val="accent1">
                    <a:tint val="40000"/>
                  </a:schemeClr>
                </a:gs>
                <a:gs pos="100000">
                  <a:schemeClr val="accent1">
                    <a:shade val="75000"/>
                  </a:schemeClr>
                </a:gs>
              </a:gsLst>
              <a:path path="circle">
                <a:fillToRect l="100000" t="100000" r="100000" b="100000"/>
              </a:path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-1574" y="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1574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-1574" y="381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1574" y="647700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722313" y="4505325"/>
            <a:ext cx="7772400" cy="1362075"/>
          </a:xfrm>
          <a:prstGeom prst="rect">
            <a:avLst/>
          </a:prstGeom>
        </p:spPr>
        <p:txBody>
          <a:bodyPr anchor="t"/>
          <a:lstStyle>
            <a:lvl1pPr algn="ctr" latinLnBrk="0">
              <a:defRPr lang="zh-TW" sz="4000" b="0" cap="none" baseline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 latinLnBrk="0">
              <a:buNone/>
              <a:defRPr lang="zh-TW" sz="2800">
                <a:solidFill>
                  <a:schemeClr val="tx1"/>
                </a:solidFill>
              </a:defRPr>
            </a:lvl1pPr>
            <a:lvl2pPr marL="457200" indent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zh-TW" sz="2800"/>
            </a:lvl1pPr>
            <a:lvl2pPr>
              <a:defRPr lang="zh-TW" sz="24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  <a:lvl6pPr>
              <a:defRPr lang="zh-TW" sz="1800"/>
            </a:lvl6pPr>
            <a:lvl7pPr>
              <a:defRPr lang="zh-TW" sz="1800"/>
            </a:lvl7pPr>
            <a:lvl8pPr>
              <a:defRPr lang="zh-TW" sz="1800"/>
            </a:lvl8pPr>
            <a:lvl9pPr>
              <a:defRPr lang="zh-TW"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zh-TW" sz="2800"/>
            </a:lvl1pPr>
            <a:lvl2pPr>
              <a:defRPr lang="zh-TW" sz="24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  <a:lvl6pPr>
              <a:defRPr lang="zh-TW" sz="1800"/>
            </a:lvl6pPr>
            <a:lvl7pPr>
              <a:defRPr lang="zh-TW" sz="1800"/>
            </a:lvl7pPr>
            <a:lvl8pPr>
              <a:defRPr lang="zh-TW" sz="1800"/>
            </a:lvl8pPr>
            <a:lvl9pPr>
              <a:defRPr lang="zh-TW"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8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zh-TW" sz="2400" b="0">
                <a:solidFill>
                  <a:schemeClr val="tx2"/>
                </a:solidFill>
              </a:defRPr>
            </a:lvl1pPr>
            <a:lvl2pPr marL="457200" indent="0">
              <a:buNone/>
              <a:defRPr lang="zh-TW" sz="2000" b="1"/>
            </a:lvl2pPr>
            <a:lvl3pPr marL="914400" indent="0">
              <a:buNone/>
              <a:defRPr lang="zh-TW" sz="1800" b="1"/>
            </a:lvl3pPr>
            <a:lvl4pPr marL="1371600" indent="0">
              <a:buNone/>
              <a:defRPr lang="zh-TW" sz="1600" b="1"/>
            </a:lvl4pPr>
            <a:lvl5pPr marL="1828800" indent="0">
              <a:buNone/>
              <a:defRPr lang="zh-TW" sz="1600" b="1"/>
            </a:lvl5pPr>
            <a:lvl6pPr marL="2286000" indent="0">
              <a:buNone/>
              <a:defRPr lang="zh-TW" sz="1600" b="1"/>
            </a:lvl6pPr>
            <a:lvl7pPr marL="2743200" indent="0">
              <a:buNone/>
              <a:defRPr lang="zh-TW" sz="1600" b="1"/>
            </a:lvl7pPr>
            <a:lvl8pPr marL="3200400" indent="0">
              <a:buNone/>
              <a:defRPr lang="zh-TW" sz="1600" b="1"/>
            </a:lvl8pPr>
            <a:lvl9pPr marL="3657600" indent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latinLnBrk="0">
              <a:defRPr lang="zh-TW" sz="2400"/>
            </a:lvl1pPr>
            <a:lvl2pPr>
              <a:defRPr lang="zh-TW" sz="2000"/>
            </a:lvl2pPr>
            <a:lvl3pPr>
              <a:defRPr lang="zh-TW" sz="1800"/>
            </a:lvl3pPr>
            <a:lvl4pPr>
              <a:defRPr lang="zh-TW" sz="1600"/>
            </a:lvl4pPr>
            <a:lvl5pPr>
              <a:defRPr lang="zh-TW" sz="1600"/>
            </a:lvl5pPr>
            <a:lvl6pPr>
              <a:defRPr lang="zh-TW" sz="1600"/>
            </a:lvl6pPr>
            <a:lvl7pPr>
              <a:defRPr lang="zh-TW" sz="1600"/>
            </a:lvl7pPr>
            <a:lvl8pPr>
              <a:defRPr lang="zh-TW" sz="1600"/>
            </a:lvl8pPr>
            <a:lvl9pPr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zh-TW" sz="2400" b="0">
                <a:solidFill>
                  <a:schemeClr val="tx2"/>
                </a:solidFill>
              </a:defRPr>
            </a:lvl1pPr>
            <a:lvl2pPr marL="457200" indent="0">
              <a:buNone/>
              <a:defRPr lang="zh-TW" sz="2000" b="1"/>
            </a:lvl2pPr>
            <a:lvl3pPr marL="914400" indent="0">
              <a:buNone/>
              <a:defRPr lang="zh-TW" sz="1800" b="1"/>
            </a:lvl3pPr>
            <a:lvl4pPr marL="1371600" indent="0">
              <a:buNone/>
              <a:defRPr lang="zh-TW" sz="1600" b="1"/>
            </a:lvl4pPr>
            <a:lvl5pPr marL="1828800" indent="0">
              <a:buNone/>
              <a:defRPr lang="zh-TW" sz="1600" b="1"/>
            </a:lvl5pPr>
            <a:lvl6pPr marL="2286000" indent="0">
              <a:buNone/>
              <a:defRPr lang="zh-TW" sz="1600" b="1"/>
            </a:lvl6pPr>
            <a:lvl7pPr marL="2743200" indent="0">
              <a:buNone/>
              <a:defRPr lang="zh-TW" sz="1600" b="1"/>
            </a:lvl7pPr>
            <a:lvl8pPr marL="3200400" indent="0">
              <a:buNone/>
              <a:defRPr lang="zh-TW" sz="1600" b="1"/>
            </a:lvl8pPr>
            <a:lvl9pPr marL="3657600" indent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latinLnBrk="0">
              <a:defRPr lang="zh-TW" sz="2400"/>
            </a:lvl1pPr>
            <a:lvl2pPr>
              <a:defRPr lang="zh-TW" sz="2000"/>
            </a:lvl2pPr>
            <a:lvl3pPr>
              <a:defRPr lang="zh-TW" sz="1800"/>
            </a:lvl3pPr>
            <a:lvl4pPr>
              <a:defRPr lang="zh-TW" sz="1600"/>
            </a:lvl4pPr>
            <a:lvl5pPr>
              <a:defRPr lang="zh-TW" sz="1600"/>
            </a:lvl5pPr>
            <a:lvl6pPr>
              <a:defRPr lang="zh-TW" sz="1600"/>
            </a:lvl6pPr>
            <a:lvl7pPr>
              <a:defRPr lang="zh-TW" sz="1600"/>
            </a:lvl7pPr>
            <a:lvl8pPr>
              <a:defRPr lang="zh-TW" sz="1600"/>
            </a:lvl8pPr>
            <a:lvl9pPr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8" name="Shap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Shap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10" name="Rectang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6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idx="1"/>
          </p:nvPr>
        </p:nvSpPr>
        <p:spPr>
          <a:xfrm>
            <a:off x="3575050" y="1600201"/>
            <a:ext cx="5111750" cy="4525963"/>
          </a:xfrm>
        </p:spPr>
        <p:txBody>
          <a:bodyPr/>
          <a:lstStyle>
            <a:lvl1pPr latinLnBrk="0">
              <a:defRPr lang="zh-TW" sz="3200">
                <a:solidFill>
                  <a:schemeClr val="tx1"/>
                </a:solidFill>
              </a:defRPr>
            </a:lvl1pPr>
            <a:lvl2pPr>
              <a:defRPr lang="zh-TW" sz="2800"/>
            </a:lvl2pPr>
            <a:lvl3pPr>
              <a:defRPr lang="zh-TW" sz="2400"/>
            </a:lvl3pPr>
            <a:lvl4pPr>
              <a:defRPr lang="zh-TW" sz="2000"/>
            </a:lvl4pPr>
            <a:lvl5pPr>
              <a:defRPr lang="zh-TW" sz="2000"/>
            </a:lvl5pPr>
            <a:lvl6pPr>
              <a:defRPr lang="zh-TW" sz="2000"/>
            </a:lvl6pPr>
            <a:lvl7pPr>
              <a:defRPr lang="zh-TW" sz="2000"/>
            </a:lvl7pPr>
            <a:lvl8pPr>
              <a:defRPr lang="zh-TW" sz="2000"/>
            </a:lvl8pPr>
            <a:lvl9pPr>
              <a:defRPr lang="zh-TW"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457201" y="1600201"/>
            <a:ext cx="3008313" cy="4525963"/>
          </a:xfrm>
        </p:spPr>
        <p:txBody>
          <a:bodyPr/>
          <a:lstStyle>
            <a:lvl1pPr marL="0" indent="0" latinLnBrk="0">
              <a:buNone/>
              <a:defRPr lang="zh-TW" sz="1400"/>
            </a:lvl1pPr>
            <a:lvl2pPr marL="457200" indent="0">
              <a:buNone/>
              <a:defRPr lang="zh-TW" sz="1200"/>
            </a:lvl2pPr>
            <a:lvl3pPr marL="914400" indent="0">
              <a:buNone/>
              <a:defRPr lang="zh-TW" sz="1000"/>
            </a:lvl3pPr>
            <a:lvl4pPr marL="1371600" indent="0">
              <a:buNone/>
              <a:defRPr lang="zh-TW" sz="900"/>
            </a:lvl4pPr>
            <a:lvl5pPr marL="1828800" indent="0">
              <a:buNone/>
              <a:defRPr lang="zh-TW" sz="900"/>
            </a:lvl5pPr>
            <a:lvl6pPr marL="2286000" indent="0">
              <a:buNone/>
              <a:defRPr lang="zh-TW" sz="900"/>
            </a:lvl6pPr>
            <a:lvl7pPr marL="2743200" indent="0">
              <a:buNone/>
              <a:defRPr lang="zh-TW" sz="900"/>
            </a:lvl7pPr>
            <a:lvl8pPr marL="3200400" indent="0">
              <a:buNone/>
              <a:defRPr lang="zh-TW" sz="900"/>
            </a:lvl8pPr>
            <a:lvl9pPr marL="3657600" indent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9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 latinLnBrk="0">
              <a:defRPr lang="zh-TW" sz="2000" b="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zh-TW" sz="3200"/>
            </a:lvl1pPr>
            <a:lvl2pPr marL="457200" indent="0">
              <a:buNone/>
              <a:defRPr lang="zh-TW" sz="2800"/>
            </a:lvl2pPr>
            <a:lvl3pPr marL="914400" indent="0">
              <a:buNone/>
              <a:defRPr lang="zh-TW" sz="2400"/>
            </a:lvl3pPr>
            <a:lvl4pPr marL="1371600" indent="0">
              <a:buNone/>
              <a:defRPr lang="zh-TW" sz="2000"/>
            </a:lvl4pPr>
            <a:lvl5pPr marL="1828800" indent="0">
              <a:buNone/>
              <a:defRPr lang="zh-TW" sz="2000"/>
            </a:lvl5pPr>
            <a:lvl6pPr marL="2286000" indent="0">
              <a:buNone/>
              <a:defRPr lang="zh-TW" sz="2000"/>
            </a:lvl6pPr>
            <a:lvl7pPr marL="2743200" indent="0">
              <a:buNone/>
              <a:defRPr lang="zh-TW" sz="2000"/>
            </a:lvl7pPr>
            <a:lvl8pPr marL="3200400" indent="0">
              <a:buNone/>
              <a:defRPr lang="zh-TW" sz="2000"/>
            </a:lvl8pPr>
            <a:lvl9pPr marL="3657600" indent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zh-TW" sz="1400"/>
            </a:lvl1pPr>
            <a:lvl2pPr marL="457200" indent="0">
              <a:buNone/>
              <a:defRPr lang="zh-TW" sz="1200"/>
            </a:lvl2pPr>
            <a:lvl3pPr marL="914400" indent="0">
              <a:buNone/>
              <a:defRPr lang="zh-TW" sz="1000"/>
            </a:lvl3pPr>
            <a:lvl4pPr marL="1371600" indent="0">
              <a:buNone/>
              <a:defRPr lang="zh-TW" sz="900"/>
            </a:lvl4pPr>
            <a:lvl5pPr marL="1828800" indent="0">
              <a:buNone/>
              <a:defRPr lang="zh-TW" sz="900"/>
            </a:lvl5pPr>
            <a:lvl6pPr marL="2286000" indent="0">
              <a:buNone/>
              <a:defRPr lang="zh-TW" sz="900"/>
            </a:lvl6pPr>
            <a:lvl7pPr marL="2743200" indent="0">
              <a:buNone/>
              <a:defRPr lang="zh-TW" sz="900"/>
            </a:lvl7pPr>
            <a:lvl8pPr marL="3200400" indent="0">
              <a:buNone/>
              <a:defRPr lang="zh-TW" sz="900"/>
            </a:lvl8pPr>
            <a:lvl9pPr marL="3657600" indent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1506538"/>
            <a:chOff x="0" y="0"/>
            <a:chExt cx="9144000" cy="1506538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1"/>
                <a:srgbClr val="FFFFFF"/>
              </a:duotone>
            </a:blip>
            <a:srcRect/>
            <a:stretch>
              <a:fillRect/>
            </a:stretch>
          </p:blipFill>
          <p:spPr>
            <a:xfrm>
              <a:off x="0" y="1"/>
              <a:ext cx="9144000" cy="1419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14478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49000">
                  <a:schemeClr val="accent1">
                    <a:tint val="20000"/>
                    <a:alpha val="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1428750"/>
              <a:ext cx="9144000" cy="1588"/>
            </a:xfrm>
            <a:prstGeom prst="line">
              <a:avLst/>
            </a:prstGeom>
            <a:ln w="38100" cap="flat" cmpd="sng" algn="ctr">
              <a:solidFill>
                <a:schemeClr val="accent1">
                  <a:shade val="75000"/>
                </a:scheme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504950"/>
              <a:ext cx="9144000" cy="1588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latinLnBrk="0">
              <a:defRPr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0D0AA-A564-40E6-BDF9-FE3371FD07B4}" type="datetimeFigureOut">
              <a:rPr lang="zh-TW" altLang="en-US"/>
              <a:pPr/>
              <a:t>2023/2/25</a:t>
            </a:fld>
            <a:endParaRPr lang="zh-TW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latinLnBrk="0">
              <a:defRPr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latinLnBrk="0">
              <a:defRPr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2430-FB11-4C87-BF1D-6F488A17F237}" type="slidenum">
              <a:rPr/>
              <a:pPr/>
              <a:t>‹#›</a:t>
            </a:fld>
            <a:endParaRPr lang="zh-TW"/>
          </a:p>
        </p:txBody>
      </p:sp>
      <p:sp>
        <p:nvSpPr>
          <p:cNvPr id="13" name="Rectangle 1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zh-TW" sz="4000" b="0" u="none" strike="noStrike" kern="1200" cap="none" spc="0" normalizeH="0" baseline="0">
          <a:ln>
            <a:noFill/>
          </a:ln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spcAft>
          <a:spcPts val="400"/>
        </a:spcAft>
        <a:buFont typeface="Arial"/>
        <a:buChar char="•"/>
        <a:defRPr lang="zh-TW" sz="2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lang="zh-TW" sz="24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lang="zh-TW" sz="20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lang="zh-TW" sz="1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lang="zh-TW" sz="1800" kern="120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acupun.site/FourteenChannel/ST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cupun.site/lecture/MRhololens/" TargetMode="External"/><Relationship Id="rId2" Type="http://schemas.openxmlformats.org/officeDocument/2006/relationships/hyperlink" Target="https://acupun.site/lecture/ARvuforia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drive.google.com/file/d/1Ve8U8_OZ_OygtKqkD-aLcDTyKphLTLTB/vie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sH8-VbdrKTYbzlJX51HVoLYouM7X0tSy/view" TargetMode="External"/><Relationship Id="rId2" Type="http://schemas.openxmlformats.org/officeDocument/2006/relationships/hyperlink" Target="https://drive.google.com/file/d/1U_3rgMVpeLoJ06QzuHhuaYxrCp9-8Iun/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5xsOQGUeJw9Q3LG3JJWvCLXcz_NpVI5B/view?usp=share_link" TargetMode="External"/><Relationship Id="rId2" Type="http://schemas.openxmlformats.org/officeDocument/2006/relationships/hyperlink" Target="https://drive.google.com/file/d/1DgM4ALveVHG5s29P69aoZ0Rm8Dcwv7uT/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z2izSW5xmiZcCRK22aU0TLZacKROaefC/view?usp=share_link" TargetMode="External"/><Relationship Id="rId5" Type="http://schemas.openxmlformats.org/officeDocument/2006/relationships/hyperlink" Target="https://drive.google.com/file/d/1U_3rgMVpeLoJ06QzuHhuaYxrCp9-8Iun/view" TargetMode="External"/><Relationship Id="rId4" Type="http://schemas.openxmlformats.org/officeDocument/2006/relationships/hyperlink" Target="https://drive.google.com/file/d/1sH8-VbdrKTYbzlJX51HVoLYouM7X0tSy/vie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bpqwUUfMAQ" TargetMode="External"/><Relationship Id="rId2" Type="http://schemas.openxmlformats.org/officeDocument/2006/relationships/hyperlink" Target="https://drive.google.com/file/d/1Ve8U8_OZ_OygtKqkD-aLcDTyKphLTLTB/view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best.com.tw/news-detail/How-to-write-SEO-TDK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js/" TargetMode="External"/><Relationship Id="rId2" Type="http://schemas.openxmlformats.org/officeDocument/2006/relationships/hyperlink" Target="https://acupun.site/lecture/cmed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schools.com/php/default.asp" TargetMode="External"/><Relationship Id="rId5" Type="http://schemas.openxmlformats.org/officeDocument/2006/relationships/hyperlink" Target="https://getbootstrap.com/" TargetMode="External"/><Relationship Id="rId4" Type="http://schemas.openxmlformats.org/officeDocument/2006/relationships/hyperlink" Target="https://www.w3schools.com/html/default.asp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611929" y="1570112"/>
            <a:ext cx="7848872" cy="1584176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latin typeface="微軟正黑體" pitchFamily="34" charset="-120"/>
                <a:ea typeface="微軟正黑體" pitchFamily="34" charset="-120"/>
              </a:rPr>
              <a:t>商用多媒體設計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軟正黑體" pitchFamily="34" charset="-120"/>
                <a:ea typeface="微軟正黑體" pitchFamily="34" charset="-120"/>
              </a:rPr>
              <a:t>台北科技大學，經管系，陳擎文</a:t>
            </a:r>
            <a:br>
              <a:rPr lang="en-US" altLang="zh-CN" b="1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pic>
        <p:nvPicPr>
          <p:cNvPr id="1025" name="圖片 7" descr="朱氏頭針-穴帶-透明瀏覽內部-1024">
            <a:extLst>
              <a:ext uri="{FF2B5EF4-FFF2-40B4-BE49-F238E27FC236}">
                <a16:creationId xmlns:a16="http://schemas.microsoft.com/office/drawing/2014/main" id="{30C7FC49-65D1-4DD3-8E48-A7A30991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2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0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靈墟b">
            <a:extLst>
              <a:ext uri="{FF2B5EF4-FFF2-40B4-BE49-F238E27FC236}">
                <a16:creationId xmlns:a16="http://schemas.microsoft.com/office/drawing/2014/main" id="{E6BC9D11-350A-47BD-A094-2902C1D4DE8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" y="42246"/>
            <a:ext cx="9143999" cy="69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2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靈墟lb">
            <a:extLst>
              <a:ext uri="{FF2B5EF4-FFF2-40B4-BE49-F238E27FC236}">
                <a16:creationId xmlns:a16="http://schemas.microsoft.com/office/drawing/2014/main" id="{56C1923C-8297-46F1-A7C9-5640C8BD8BB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003"/>
            <a:ext cx="9144000" cy="689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603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靈墟lo">
            <a:extLst>
              <a:ext uri="{FF2B5EF4-FFF2-40B4-BE49-F238E27FC236}">
                <a16:creationId xmlns:a16="http://schemas.microsoft.com/office/drawing/2014/main" id="{6A9A08A8-0842-4D42-857D-9C69087B791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644"/>
            <a:ext cx="9144000" cy="688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01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mm">
            <a:extLst>
              <a:ext uri="{FF2B5EF4-FFF2-40B4-BE49-F238E27FC236}">
                <a16:creationId xmlns:a16="http://schemas.microsoft.com/office/drawing/2014/main" id="{DE914441-CBDC-458E-88D6-901D6711CD7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45"/>
            <a:ext cx="9144000" cy="683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21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oo">
            <a:extLst>
              <a:ext uri="{FF2B5EF4-FFF2-40B4-BE49-F238E27FC236}">
                <a16:creationId xmlns:a16="http://schemas.microsoft.com/office/drawing/2014/main" id="{F9066432-28AE-488D-9153-A641C2509FD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516" y="-37380"/>
            <a:ext cx="9144000" cy="689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71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clip_image010_0000.jpg">
            <a:extLst>
              <a:ext uri="{FF2B5EF4-FFF2-40B4-BE49-F238E27FC236}">
                <a16:creationId xmlns:a16="http://schemas.microsoft.com/office/drawing/2014/main" id="{6EBC211D-B901-4318-ACE3-7C68C866DB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3855" y="-51448"/>
            <a:ext cx="9286375" cy="69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clip_image012_0000.jpg">
            <a:extLst>
              <a:ext uri="{FF2B5EF4-FFF2-40B4-BE49-F238E27FC236}">
                <a16:creationId xmlns:a16="http://schemas.microsoft.com/office/drawing/2014/main" id="{1979D716-BE72-4C02-A9E5-86CBD3B5A36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4045"/>
            <a:ext cx="9144000" cy="68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HdEx21落枕穴-back-all-y">
            <a:extLst>
              <a:ext uri="{FF2B5EF4-FFF2-40B4-BE49-F238E27FC236}">
                <a16:creationId xmlns:a16="http://schemas.microsoft.com/office/drawing/2014/main" id="{E5BCB762-0E3E-4F69-9AEE-DDF659C1CE2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292"/>
            <a:ext cx="9144000" cy="689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197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HdEx2四縫穴-front-muscle-e">
            <a:extLst>
              <a:ext uri="{FF2B5EF4-FFF2-40B4-BE49-F238E27FC236}">
                <a16:creationId xmlns:a16="http://schemas.microsoft.com/office/drawing/2014/main" id="{EE3B8FA3-664A-432A-B100-3BF3344B244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" y="-24046"/>
            <a:ext cx="9139703" cy="69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45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2697163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這門課過去上課的內容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77078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pic>
        <p:nvPicPr>
          <p:cNvPr id="1026" name="圖片 6">
            <a:extLst>
              <a:ext uri="{FF2B5EF4-FFF2-40B4-BE49-F238E27FC236}">
                <a16:creationId xmlns:a16="http://schemas.microsoft.com/office/drawing/2014/main" id="{ECFD31CB-89B6-460C-99D4-1CE77AA4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379428" cy="68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0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人機互動虛擬實境銅人</a:t>
            </a:r>
            <a:endParaRPr lang="zh-TW" altLang="zh-TW" sz="36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mantungs01.png">
            <a:extLst>
              <a:ext uri="{FF2B5EF4-FFF2-40B4-BE49-F238E27FC236}">
                <a16:creationId xmlns:a16="http://schemas.microsoft.com/office/drawing/2014/main" id="{63C7D6D8-2283-4A9D-8BA9-EE43966347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558" y="-24046"/>
            <a:ext cx="9282078" cy="68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人機互動虛擬實境銅人</a:t>
            </a:r>
            <a:endParaRPr lang="zh-TW" altLang="zh-TW" sz="36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manHandsNew01.png">
            <a:extLst>
              <a:ext uri="{FF2B5EF4-FFF2-40B4-BE49-F238E27FC236}">
                <a16:creationId xmlns:a16="http://schemas.microsoft.com/office/drawing/2014/main" id="{795BE7FF-CC50-4E83-BD06-B826CF5E7F6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407593" y="228600"/>
            <a:ext cx="9143999" cy="6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5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人機互動虛擬實境銅人</a:t>
            </a:r>
            <a:endParaRPr lang="zh-TW" altLang="zh-TW" sz="36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manear01.png">
            <a:extLst>
              <a:ext uri="{FF2B5EF4-FFF2-40B4-BE49-F238E27FC236}">
                <a16:creationId xmlns:a16="http://schemas.microsoft.com/office/drawing/2014/main" id="{E0D79800-F943-49F0-957C-6C16F6A7A5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6448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18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人機互動虛擬實境銅人</a:t>
            </a:r>
            <a:endParaRPr lang="zh-TW" altLang="zh-TW" sz="36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manzhu01.png">
            <a:extLst>
              <a:ext uri="{FF2B5EF4-FFF2-40B4-BE49-F238E27FC236}">
                <a16:creationId xmlns:a16="http://schemas.microsoft.com/office/drawing/2014/main" id="{4F078FA8-ED3D-48C1-AA74-3DBAE0E4B9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1210" y="-62229"/>
            <a:ext cx="9417746" cy="69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772"/>
            <a:ext cx="9144000" cy="1057214"/>
          </a:xfrm>
        </p:spPr>
        <p:txBody>
          <a:bodyPr>
            <a:noAutofit/>
          </a:bodyPr>
          <a:lstStyle/>
          <a:p>
            <a:pPr algn="ctr"/>
            <a:r>
              <a:rPr lang="zh-TW" altLang="zh-TW" sz="2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</a:t>
            </a:r>
            <a:r>
              <a:rPr lang="en-US" altLang="zh-TW" sz="2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CN" altLang="en-US" sz="2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2800" b="1" dirty="0">
                <a:highlight>
                  <a:srgbClr val="FFFF00"/>
                </a:highlight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十四經絡經絡循行</a:t>
            </a:r>
            <a:r>
              <a:rPr lang="en-US" altLang="zh-TW" sz="2800" b="1" dirty="0">
                <a:highlight>
                  <a:srgbClr val="FFFF00"/>
                </a:highlight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800" b="1" dirty="0">
                <a:highlight>
                  <a:srgbClr val="FFFF00"/>
                </a:highlight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動畫</a:t>
            </a:r>
            <a:br>
              <a:rPr lang="en-US" altLang="zh-TW" sz="2800" b="1" dirty="0">
                <a:highlight>
                  <a:srgbClr val="FFFF00"/>
                </a:highlight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Fourteen Meridians  Walking Animation</a:t>
            </a:r>
            <a:endParaRPr lang="zh-TW" altLang="zh-TW" sz="28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0354F80-BE19-408E-8C48-7DA3107E336C}"/>
              </a:ext>
            </a:extLst>
          </p:cNvPr>
          <p:cNvSpPr/>
          <p:nvPr/>
        </p:nvSpPr>
        <p:spPr>
          <a:xfrm>
            <a:off x="1403648" y="1006442"/>
            <a:ext cx="7272808" cy="56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altLang="zh-TW" sz="2400" b="1" dirty="0">
                <a:latin typeface="標楷體" panose="03000509000000000000" pitchFamily="65" charset="-120"/>
                <a:ea typeface="SimSun" panose="02010600030101010101" pitchFamily="2" charset="-122"/>
                <a:cs typeface="MS Mincho" panose="02020609040205080304" pitchFamily="49" charset="-128"/>
              </a:rPr>
              <a:t> (1).</a:t>
            </a:r>
            <a:r>
              <a:rPr lang="zh-TW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MS Mincho" panose="02020609040205080304" pitchFamily="49" charset="-128"/>
              </a:rPr>
              <a:t>建立十四經絡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MS Mincho" panose="02020609040205080304" pitchFamily="49" charset="-128"/>
              </a:rPr>
              <a:t>2D</a:t>
            </a:r>
            <a:r>
              <a:rPr lang="zh-TW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MS Mincho" panose="02020609040205080304" pitchFamily="49" charset="-128"/>
              </a:rPr>
              <a:t>動畫，</a:t>
            </a:r>
            <a:r>
              <a:rPr lang="zh-CN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MS Mincho" panose="02020609040205080304" pitchFamily="49" charset="-128"/>
              </a:rPr>
              <a:t>例如：</a:t>
            </a:r>
            <a:r>
              <a:rPr lang="zh-TW" altLang="zh-TW" sz="2400" b="1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MS Mincho" panose="02020609040205080304" pitchFamily="49" charset="-128"/>
              </a:rPr>
              <a:t>胃經動畫：</a:t>
            </a:r>
            <a:r>
              <a:rPr lang="en-US" altLang="zh-TW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hlinkClick r:id="rId2"/>
              </a:rPr>
              <a:t>http://acupun.site/FourteenChannel/ST.html</a:t>
            </a:r>
            <a:endParaRPr lang="zh-TW" altLang="zh-TW" sz="20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pic>
        <p:nvPicPr>
          <p:cNvPr id="11" name="圖片 10" descr="animation1.png">
            <a:extLst>
              <a:ext uri="{FF2B5EF4-FFF2-40B4-BE49-F238E27FC236}">
                <a16:creationId xmlns:a16="http://schemas.microsoft.com/office/drawing/2014/main" id="{6199E978-FDFE-4DB5-8ECC-D7F10D8ED5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84791"/>
            <a:ext cx="9144000" cy="537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11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十四經絡經絡循行</a:t>
            </a:r>
            <a:r>
              <a:rPr lang="en-US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2D</a:t>
            </a:r>
            <a:r>
              <a:rPr lang="zh-TW" altLang="zh-TW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動畫</a:t>
            </a:r>
            <a:endParaRPr lang="zh-TW" altLang="zh-TW" sz="36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8551ECE-5A60-4E22-AC8A-61BDE545FB8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4045"/>
            <a:ext cx="9433048" cy="705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458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8807896" cy="5445224"/>
          </a:xfrm>
        </p:spPr>
        <p:txBody>
          <a:bodyPr>
            <a:noAutofit/>
          </a:bodyPr>
          <a:lstStyle/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2018/10/1 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 2019/3/30</a:t>
            </a:r>
            <a:r>
              <a:rPr lang="zh-TW" altLang="zh-TW" sz="2400" b="1" dirty="0">
                <a:effectLst/>
              </a:rPr>
              <a:t>，行動版論壇程式開發案，鑫晟數位股份有限公司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委託軟體開發</a:t>
            </a:r>
            <a:r>
              <a:rPr lang="zh-TW" altLang="zh-TW" sz="2400" b="1" dirty="0">
                <a:effectLst/>
              </a:rPr>
              <a:t>案</a:t>
            </a:r>
            <a:r>
              <a:rPr lang="en-US" altLang="zh-TW" sz="2400" b="1" dirty="0">
                <a:effectLst/>
              </a:rPr>
              <a:t> –</a:t>
            </a: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2018/6/1 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 2018/8/31</a:t>
            </a:r>
            <a:r>
              <a:rPr lang="zh-TW" altLang="zh-TW" sz="2400" b="1" dirty="0">
                <a:effectLst/>
              </a:rPr>
              <a:t>，藝術品拍賣資訊平台開發案，鑫晟數位股份有限公司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委託軟體開發案</a:t>
            </a:r>
            <a:r>
              <a:rPr lang="en-US" altLang="zh-TW" sz="2400" b="1" dirty="0">
                <a:effectLst/>
              </a:rPr>
              <a:t> -</a:t>
            </a:r>
            <a:endParaRPr lang="zh-TW" altLang="zh-TW" sz="2400" b="1" dirty="0">
              <a:effectLst/>
            </a:endParaRP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2012/8/1 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 2013/7/31</a:t>
            </a:r>
            <a:r>
              <a:rPr lang="zh-TW" altLang="zh-TW" sz="2400" b="1" dirty="0">
                <a:effectLst/>
              </a:rPr>
              <a:t>，台灣當代針灸的數位典藏，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 101-2320-B-434 -001 </a:t>
            </a: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2010/8/1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2011/7/31</a:t>
            </a:r>
            <a:r>
              <a:rPr lang="zh-TW" altLang="zh-TW" sz="2400" b="1" dirty="0">
                <a:effectLst/>
              </a:rPr>
              <a:t>，當代中醫針灸之數位典藏，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 99-2631-H-434 -001</a:t>
            </a:r>
            <a:endParaRPr lang="zh-TW" altLang="zh-TW" sz="2400" b="1" dirty="0">
              <a:effectLst/>
            </a:endParaRP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2009/8/1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2010/7/31</a:t>
            </a:r>
            <a:r>
              <a:rPr lang="zh-TW" altLang="zh-TW" sz="2400" b="1" dirty="0">
                <a:effectLst/>
              </a:rPr>
              <a:t>，當代中醫針灸系統之數位典藏，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 98-2631-H-434 -001 -</a:t>
            </a:r>
            <a:endParaRPr lang="zh-TW" altLang="zh-TW" sz="2400" b="1" dirty="0">
              <a:effectLst/>
            </a:endParaRP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2008/3/1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2009/7/31</a:t>
            </a:r>
            <a:r>
              <a:rPr lang="zh-TW" altLang="zh-TW" sz="2400" b="1" dirty="0">
                <a:effectLst/>
              </a:rPr>
              <a:t>，當代中醫針灸系統之數位典藏，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NSC-97-2631-H-434-001-</a:t>
            </a:r>
            <a:endParaRPr lang="zh-TW" altLang="zh-TW" sz="2400" b="1" dirty="0">
              <a:effectLst/>
            </a:endParaRPr>
          </a:p>
          <a:p>
            <a:endParaRPr lang="zh-TW" altLang="zh-TW" b="1" dirty="0">
              <a:effectLst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4400" b="1" dirty="0"/>
              <a:t>相關</a:t>
            </a:r>
            <a:r>
              <a:rPr lang="zh-TW" altLang="zh-TW" sz="4400" b="1" dirty="0"/>
              <a:t>的計劃</a:t>
            </a:r>
          </a:p>
        </p:txBody>
      </p:sp>
    </p:spTree>
    <p:extLst>
      <p:ext uri="{BB962C8B-B14F-4D97-AF65-F5344CB8AC3E}">
        <p14:creationId xmlns:p14="http://schemas.microsoft.com/office/powerpoint/2010/main" val="1339304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52" y="2060848"/>
            <a:ext cx="8807896" cy="4797152"/>
          </a:xfrm>
        </p:spPr>
        <p:txBody>
          <a:bodyPr>
            <a:noAutofit/>
          </a:bodyPr>
          <a:lstStyle/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2007/3/1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2008/2/29</a:t>
            </a:r>
            <a:r>
              <a:rPr lang="zh-TW" altLang="zh-TW" sz="2400" b="1" dirty="0">
                <a:effectLst/>
              </a:rPr>
              <a:t>，當代針灸系統的整合性數位典藏，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NSC-96-2422-H-434-001-</a:t>
            </a:r>
            <a:endParaRPr lang="zh-TW" altLang="zh-TW" sz="2400" b="1" dirty="0">
              <a:effectLst/>
            </a:endParaRP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2006/3/1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2007/2/28</a:t>
            </a:r>
            <a:r>
              <a:rPr lang="zh-TW" altLang="zh-TW" sz="2400" b="1" dirty="0">
                <a:effectLst/>
              </a:rPr>
              <a:t>，臺灣董氏針灸與世界其他針灸系統的整合性數位典藏</a:t>
            </a:r>
            <a:r>
              <a:rPr lang="en-US" altLang="zh-TW" sz="2400" b="1" dirty="0">
                <a:effectLst/>
              </a:rPr>
              <a:t>(II)</a:t>
            </a:r>
            <a:r>
              <a:rPr lang="zh-TW" altLang="zh-TW" sz="2400" b="1" dirty="0">
                <a:effectLst/>
              </a:rPr>
              <a:t>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NSC-95-2422-H-434-001-</a:t>
            </a: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2005/3/1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2006/2/28</a:t>
            </a:r>
            <a:r>
              <a:rPr lang="zh-TW" altLang="zh-TW" sz="2400" b="1" dirty="0">
                <a:effectLst/>
              </a:rPr>
              <a:t>，臺灣董氏針灸與世界其他針灸系統的整合性</a:t>
            </a:r>
            <a:r>
              <a:rPr lang="zh-CN" altLang="en-US" sz="2400" b="1" dirty="0">
                <a:effectLst/>
              </a:rPr>
              <a:t>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，</a:t>
            </a:r>
            <a:r>
              <a:rPr lang="en-US" altLang="zh-TW" sz="2400" b="1" dirty="0">
                <a:effectLst/>
              </a:rPr>
              <a:t>NSC-94-2422-H-434-001-</a:t>
            </a:r>
            <a:endParaRPr lang="zh-TW" altLang="zh-TW" sz="2400" b="1" dirty="0">
              <a:effectLst/>
            </a:endParaRPr>
          </a:p>
          <a:p>
            <a:pPr lvl="0" fontAlgn="auto"/>
            <a:r>
              <a:rPr lang="zh-TW" altLang="zh-TW" sz="2400" b="1" dirty="0">
                <a:effectLst/>
              </a:rPr>
              <a:t>陳擎文，</a:t>
            </a:r>
            <a:r>
              <a:rPr lang="en-US" altLang="zh-TW" sz="2400" b="1" dirty="0">
                <a:effectLst/>
              </a:rPr>
              <a:t>2004/3/1 </a:t>
            </a:r>
            <a:r>
              <a:rPr lang="zh-TW" altLang="zh-TW" sz="2400" b="1" dirty="0">
                <a:effectLst/>
              </a:rPr>
              <a:t>至</a:t>
            </a:r>
            <a:r>
              <a:rPr lang="en-US" altLang="zh-TW" sz="2400" b="1" dirty="0">
                <a:effectLst/>
              </a:rPr>
              <a:t> 2005/2/28</a:t>
            </a:r>
            <a:r>
              <a:rPr lang="zh-TW" altLang="zh-TW" sz="2400" b="1" dirty="0">
                <a:effectLst/>
              </a:rPr>
              <a:t>，本土針灸的瑰寶</a:t>
            </a:r>
            <a:r>
              <a:rPr lang="en-US" altLang="zh-TW" sz="2400" b="1" dirty="0">
                <a:effectLst/>
              </a:rPr>
              <a:t>--</a:t>
            </a:r>
            <a:r>
              <a:rPr lang="zh-TW" altLang="zh-TW" sz="2400" b="1" dirty="0">
                <a:effectLst/>
              </a:rPr>
              <a:t>臺灣董氏針灸的數位典藏，</a:t>
            </a:r>
            <a:r>
              <a:rPr lang="zh-TW" altLang="zh-TW" sz="2400" b="1" dirty="0">
                <a:effectLst/>
                <a:highlight>
                  <a:srgbClr val="FFFF00"/>
                </a:highlight>
              </a:rPr>
              <a:t>科技部</a:t>
            </a:r>
            <a:r>
              <a:rPr lang="zh-TW" altLang="zh-TW" sz="2400" b="1" dirty="0">
                <a:effectLst/>
              </a:rPr>
              <a:t>研究計畫，</a:t>
            </a:r>
            <a:r>
              <a:rPr lang="en-US" altLang="zh-TW" sz="2400" b="1" dirty="0">
                <a:effectLst/>
              </a:rPr>
              <a:t>NSC 93-2422-H-434-001-</a:t>
            </a:r>
            <a:endParaRPr lang="zh-TW" altLang="zh-TW" sz="2400" b="1" dirty="0">
              <a:effectLst/>
            </a:endParaRPr>
          </a:p>
          <a:p>
            <a:endParaRPr lang="zh-TW" altLang="zh-TW" sz="2000" b="1" dirty="0">
              <a:effectLst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4400" b="1" dirty="0"/>
              <a:t>相關</a:t>
            </a:r>
            <a:r>
              <a:rPr lang="zh-TW" altLang="zh-TW" sz="4400" b="1" dirty="0"/>
              <a:t>的計劃</a:t>
            </a:r>
          </a:p>
        </p:txBody>
      </p:sp>
    </p:spTree>
    <p:extLst>
      <p:ext uri="{BB962C8B-B14F-4D97-AF65-F5344CB8AC3E}">
        <p14:creationId xmlns:p14="http://schemas.microsoft.com/office/powerpoint/2010/main" val="339126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CN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CN" altLang="en-US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遊戲設計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84230D1-2E01-467C-A076-A318CE19E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1601" y="-1"/>
            <a:ext cx="7020826" cy="32849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D534D49-D480-4F26-9771-5E66E7A04F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3428999"/>
            <a:ext cx="7020827" cy="33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3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0D4C97D-3FC8-4702-8E52-5F26BA2F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4000" dirty="0"/>
              <a:t>以前的老師，教導的內容是：</a:t>
            </a:r>
            <a:r>
              <a:rPr lang="en-US" altLang="zh-CN" sz="4000" dirty="0"/>
              <a:t>Unity</a:t>
            </a:r>
          </a:p>
          <a:p>
            <a:r>
              <a:rPr lang="en-US" altLang="zh-CN" sz="4000" dirty="0"/>
              <a:t>Unity</a:t>
            </a:r>
            <a:r>
              <a:rPr lang="zh-CN" altLang="en-US" sz="4000" dirty="0"/>
              <a:t>的功能與應用：</a:t>
            </a:r>
            <a:endParaRPr lang="en-US" altLang="zh-CN" sz="4000" dirty="0"/>
          </a:p>
          <a:p>
            <a:pPr lvl="1"/>
            <a:r>
              <a:rPr lang="en-US" altLang="zh-CN" sz="3600" dirty="0"/>
              <a:t>3D</a:t>
            </a:r>
            <a:r>
              <a:rPr lang="zh-CN" altLang="en-US" sz="3600" dirty="0"/>
              <a:t>建模</a:t>
            </a:r>
            <a:endParaRPr lang="en-US" altLang="zh-CN" sz="3600" dirty="0"/>
          </a:p>
          <a:p>
            <a:pPr lvl="1"/>
            <a:r>
              <a:rPr lang="en-US" altLang="zh-CN" sz="3600" dirty="0"/>
              <a:t>3D</a:t>
            </a:r>
            <a:r>
              <a:rPr lang="zh-CN" altLang="en-US" sz="3600" dirty="0"/>
              <a:t>動畫</a:t>
            </a:r>
            <a:endParaRPr lang="en-US" altLang="zh-CN" sz="3600" dirty="0"/>
          </a:p>
          <a:p>
            <a:pPr lvl="1"/>
            <a:r>
              <a:rPr lang="en-US" altLang="zh-CN" sz="3600" dirty="0"/>
              <a:t>3D</a:t>
            </a:r>
            <a:r>
              <a:rPr lang="zh-CN" altLang="en-US" sz="3600" dirty="0"/>
              <a:t>遊戲</a:t>
            </a:r>
            <a:endParaRPr lang="en-US" altLang="zh-CN" sz="3600" dirty="0"/>
          </a:p>
          <a:p>
            <a:pPr lvl="1"/>
            <a:r>
              <a:rPr lang="en-US" altLang="zh-CN" sz="3600" dirty="0"/>
              <a:t>VR</a:t>
            </a:r>
            <a:r>
              <a:rPr lang="zh-CN" altLang="en-US" sz="3600" dirty="0"/>
              <a:t>，虛擬實境</a:t>
            </a:r>
            <a:endParaRPr lang="en-US" altLang="zh-CN" sz="3600" dirty="0"/>
          </a:p>
          <a:p>
            <a:pPr lvl="1"/>
            <a:endParaRPr lang="en-US" altLang="zh-TW" sz="3600" dirty="0"/>
          </a:p>
          <a:p>
            <a:pPr lvl="1"/>
            <a:r>
              <a:rPr lang="en-US" altLang="zh-CN" sz="3600" dirty="0"/>
              <a:t>AR</a:t>
            </a:r>
            <a:r>
              <a:rPr lang="zh-CN" altLang="en-US" sz="3600" dirty="0"/>
              <a:t>，擴增實境</a:t>
            </a:r>
            <a:endParaRPr lang="en-US" altLang="zh-CN" sz="3600" dirty="0"/>
          </a:p>
          <a:p>
            <a:pPr lvl="1"/>
            <a:r>
              <a:rPr lang="en-US" altLang="zh-CN" sz="3600" dirty="0"/>
              <a:t>MR</a:t>
            </a:r>
            <a:r>
              <a:rPr lang="zh-CN" altLang="en-US" sz="3600" dirty="0"/>
              <a:t>，混合實境</a:t>
            </a:r>
            <a:endParaRPr lang="zh-TW" altLang="en-US" sz="3600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E9C745F-A30E-443A-AD6E-22546D91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多媒體設計課程內容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433668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專長領域</a:t>
            </a:r>
            <a:r>
              <a:rPr lang="en-US" altLang="zh-CN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CN" altLang="en-US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48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遊戲設計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D15D54D-4066-4140-BC3A-5182416158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-80009"/>
            <a:ext cx="6840855" cy="3023235"/>
          </a:xfrm>
          <a:prstGeom prst="rect">
            <a:avLst/>
          </a:prstGeom>
        </p:spPr>
      </p:pic>
      <p:pic>
        <p:nvPicPr>
          <p:cNvPr id="14" name="圖片 13" descr="https://acupun.site/lecture/unity/importpic/pic3-06/p3-06-37.png">
            <a:extLst>
              <a:ext uri="{FF2B5EF4-FFF2-40B4-BE49-F238E27FC236}">
                <a16:creationId xmlns:a16="http://schemas.microsoft.com/office/drawing/2014/main" id="{FAB9056D-6281-4B61-9F8B-DB61E90D98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59141"/>
            <a:ext cx="6840855" cy="384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781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1BC5A2-5075-4E91-9595-FBDFDBEE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5105398"/>
          </a:xfrm>
        </p:spPr>
        <p:txBody>
          <a:bodyPr>
            <a:normAutofit fontScale="85000" lnSpcReduction="10000"/>
          </a:bodyPr>
          <a:lstStyle/>
          <a:p>
            <a:r>
              <a:rPr lang="zh-CN" altLang="zh-TW" sz="2000" b="1" dirty="0">
                <a:effectLst/>
              </a:rPr>
              <a:t>成果</a:t>
            </a:r>
            <a:r>
              <a:rPr lang="en-US" altLang="zh-TW" sz="2000" b="1" dirty="0">
                <a:effectLst/>
              </a:rPr>
              <a:t>1</a:t>
            </a:r>
            <a:r>
              <a:rPr lang="zh-CN" altLang="zh-TW" sz="2000" b="1" dirty="0">
                <a:effectLst/>
              </a:rPr>
              <a:t>：</a:t>
            </a:r>
            <a:r>
              <a:rPr lang="en-US" altLang="zh-TW" sz="2000" b="1" dirty="0">
                <a:effectLst/>
              </a:rPr>
              <a:t>AR(</a:t>
            </a:r>
            <a:r>
              <a:rPr lang="en-US" altLang="zh-TW" sz="2000" b="1" dirty="0" err="1">
                <a:effectLst/>
              </a:rPr>
              <a:t>vuforia</a:t>
            </a:r>
            <a:r>
              <a:rPr lang="en-US" altLang="zh-TW" sz="2000" b="1" dirty="0">
                <a:effectLst/>
              </a:rPr>
              <a:t>)</a:t>
            </a:r>
            <a:r>
              <a:rPr lang="zh-CN" altLang="zh-TW" sz="2000" b="1" dirty="0">
                <a:effectLst/>
              </a:rPr>
              <a:t>：</a:t>
            </a:r>
            <a:r>
              <a:rPr lang="en-US" altLang="zh-TW" sz="2000" b="1" u="sng" dirty="0">
                <a:effectLst/>
                <a:hlinkClick r:id="rId2"/>
              </a:rPr>
              <a:t>https://acupun.site/lecture/ARvuforia2/</a:t>
            </a:r>
            <a:endParaRPr lang="zh-TW" altLang="zh-TW" sz="2000" b="1" dirty="0">
              <a:effectLst/>
            </a:endParaRPr>
          </a:p>
          <a:p>
            <a:r>
              <a:rPr lang="zh-CN" altLang="zh-TW" sz="2000" b="1" dirty="0">
                <a:effectLst/>
              </a:rPr>
              <a:t>成果</a:t>
            </a:r>
            <a:r>
              <a:rPr lang="en-US" altLang="zh-TW" sz="2000" b="1" dirty="0">
                <a:effectLst/>
              </a:rPr>
              <a:t>2</a:t>
            </a:r>
            <a:r>
              <a:rPr lang="zh-CN" altLang="zh-TW" sz="2000" b="1" dirty="0">
                <a:effectLst/>
              </a:rPr>
              <a:t>：</a:t>
            </a:r>
            <a:r>
              <a:rPr lang="en-US" altLang="zh-TW" sz="2000" b="1" dirty="0">
                <a:effectLst/>
              </a:rPr>
              <a:t>MR(</a:t>
            </a:r>
            <a:r>
              <a:rPr lang="en-US" altLang="zh-TW" sz="2000" b="1" dirty="0" err="1">
                <a:effectLst/>
              </a:rPr>
              <a:t>Hololens</a:t>
            </a:r>
            <a:r>
              <a:rPr lang="en-US" altLang="zh-TW" sz="2000" b="1" dirty="0">
                <a:effectLst/>
              </a:rPr>
              <a:t>)</a:t>
            </a:r>
            <a:r>
              <a:rPr lang="zh-CN" altLang="zh-TW" sz="2000" b="1" dirty="0">
                <a:effectLst/>
              </a:rPr>
              <a:t>：</a:t>
            </a:r>
            <a:r>
              <a:rPr lang="en-US" altLang="zh-TW" sz="2000" b="1" u="sng" dirty="0">
                <a:effectLst/>
                <a:hlinkClick r:id="rId3"/>
              </a:rPr>
              <a:t>https://acupun.site/lecture/MRhololens/</a:t>
            </a:r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r>
              <a:rPr lang="en-US" altLang="zh-TW" sz="1900" u="sng" dirty="0">
                <a:effectLst/>
                <a:hlinkClick r:id="rId4"/>
              </a:rPr>
              <a:t>https://drive.google.com/file/d/1Ve8U8_OZ_OygtKqkD-aLcDTyKphLTLTB/view</a:t>
            </a:r>
            <a:endParaRPr lang="zh-TW" altLang="zh-TW" sz="1900" dirty="0">
              <a:effectLst/>
            </a:endParaRPr>
          </a:p>
          <a:p>
            <a:endParaRPr lang="zh-TW" altLang="zh-TW" sz="2000" b="1" dirty="0">
              <a:effectLst/>
            </a:endParaRPr>
          </a:p>
          <a:p>
            <a:endParaRPr lang="zh-TW" altLang="en-US" sz="20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400" b="1" dirty="0"/>
              <a:t>Meta</a:t>
            </a:r>
            <a:r>
              <a:rPr lang="zh-CN" altLang="en-US" sz="4400" b="1" dirty="0"/>
              <a:t>元宇宙，</a:t>
            </a:r>
            <a:r>
              <a:rPr lang="en-US" altLang="zh-CN" sz="4400" b="1" dirty="0"/>
              <a:t>AR</a:t>
            </a:r>
            <a:r>
              <a:rPr lang="zh-CN" altLang="en-US" sz="4400" b="1" dirty="0"/>
              <a:t>擴增實境，</a:t>
            </a:r>
            <a:r>
              <a:rPr lang="en-US" altLang="zh-CN" sz="4400" b="1" dirty="0"/>
              <a:t>MR</a:t>
            </a:r>
            <a:r>
              <a:rPr lang="zh-CN" altLang="en-US" sz="4400" b="1" dirty="0"/>
              <a:t>混合實境</a:t>
            </a:r>
            <a:endParaRPr lang="zh-TW" altLang="zh-TW" sz="44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4EB1082-8417-41E4-B7DD-8C72AA6215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35461"/>
            <a:ext cx="5760640" cy="409163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74771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1BC5A2-5075-4E91-9595-FBDFDBEE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5105398"/>
          </a:xfrm>
        </p:spPr>
        <p:txBody>
          <a:bodyPr>
            <a:normAutofit/>
          </a:bodyPr>
          <a:lstStyle/>
          <a:p>
            <a:r>
              <a:rPr lang="en-US" altLang="zh-TW" sz="1600" u="sng" dirty="0">
                <a:effectLst/>
                <a:hlinkClick r:id="rId2"/>
              </a:rPr>
              <a:t>https://drive.google.com/file/d/1U_3rgMVpeLoJ06QzuHhuaYxrCp9-8Iun/view</a:t>
            </a:r>
            <a:endParaRPr lang="zh-TW" altLang="zh-TW" sz="1600" dirty="0">
              <a:effectLst/>
            </a:endParaRPr>
          </a:p>
          <a:p>
            <a:r>
              <a:rPr lang="en-US" altLang="zh-TW" sz="1600" u="sng" dirty="0">
                <a:effectLst/>
                <a:hlinkClick r:id="rId3"/>
              </a:rPr>
              <a:t>https://drive.google.com/file/d/1sH8-VbdrKTYbzlJX51HVoLYouM7X0tSy/view</a:t>
            </a:r>
            <a:endParaRPr lang="zh-TW" altLang="zh-TW" sz="1600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1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en-US" altLang="zh-TW" sz="1200" b="1" u="sng" dirty="0">
              <a:effectLst/>
            </a:endParaRPr>
          </a:p>
          <a:p>
            <a:endParaRPr lang="zh-TW" altLang="en-US" sz="12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400" b="1" dirty="0"/>
              <a:t>Meta</a:t>
            </a:r>
            <a:r>
              <a:rPr lang="zh-CN" altLang="en-US" sz="4400" b="1" dirty="0"/>
              <a:t>元宇宙，</a:t>
            </a:r>
            <a:r>
              <a:rPr lang="en-US" altLang="zh-CN" sz="4400" b="1" dirty="0"/>
              <a:t>AR</a:t>
            </a:r>
            <a:r>
              <a:rPr lang="zh-CN" altLang="en-US" sz="4400" b="1" dirty="0"/>
              <a:t>擴增實境，</a:t>
            </a:r>
            <a:r>
              <a:rPr lang="en-US" altLang="zh-CN" sz="4400" b="1" dirty="0"/>
              <a:t>MR</a:t>
            </a:r>
            <a:r>
              <a:rPr lang="zh-CN" altLang="en-US" sz="4400" b="1" dirty="0"/>
              <a:t>混合實境</a:t>
            </a:r>
            <a:endParaRPr lang="zh-TW" altLang="zh-TW" sz="44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480A264-0C53-437F-A4B8-9257035205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8200"/>
            <a:ext cx="2736304" cy="457996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53AF3CE-A792-493D-9F7D-BE55500E2F5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24" y="2230107"/>
            <a:ext cx="2736304" cy="457995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67150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1BC5A2-5075-4E91-9595-FBDFDBEE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105397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b="1" dirty="0">
                <a:effectLst/>
              </a:rPr>
              <a:t>範例</a:t>
            </a:r>
            <a:r>
              <a:rPr lang="en-US" altLang="zh-TW" b="1" dirty="0">
                <a:effectLst/>
              </a:rPr>
              <a:t>1</a:t>
            </a:r>
            <a:r>
              <a:rPr lang="zh-CN" altLang="zh-TW" b="1" dirty="0">
                <a:effectLst/>
              </a:rPr>
              <a:t>：</a:t>
            </a:r>
            <a:r>
              <a:rPr lang="zh-CN" altLang="en-US" b="1" dirty="0">
                <a:effectLst/>
              </a:rPr>
              <a:t>桌上跳街舞（用手機拍你的桌子）</a:t>
            </a:r>
            <a:endParaRPr lang="en-US" altLang="zh-TW" b="1" dirty="0">
              <a:effectLst/>
            </a:endParaRPr>
          </a:p>
          <a:p>
            <a:r>
              <a:rPr lang="en-US" altLang="zh-TW" u="sng" dirty="0">
                <a:effectLst/>
                <a:hlinkClick r:id="rId2"/>
              </a:rPr>
              <a:t>https://drive.google.com/file/d/1DgM4ALveVHG5s29P69aoZ0Rm8Dcwv7uT/view</a:t>
            </a:r>
            <a:endParaRPr lang="en-US" altLang="zh-TW" u="sng" dirty="0">
              <a:effectLst/>
            </a:endParaRPr>
          </a:p>
          <a:p>
            <a:endParaRPr lang="en-US" altLang="zh-CN" b="1" dirty="0">
              <a:effectLst/>
            </a:endParaRPr>
          </a:p>
          <a:p>
            <a:r>
              <a:rPr lang="zh-CN" altLang="en-US" b="1" dirty="0">
                <a:effectLst/>
              </a:rPr>
              <a:t>範例</a:t>
            </a:r>
            <a:r>
              <a:rPr lang="en-US" altLang="zh-CN" b="1" dirty="0">
                <a:effectLst/>
              </a:rPr>
              <a:t>2</a:t>
            </a:r>
            <a:r>
              <a:rPr lang="zh-CN" altLang="zh-TW" b="1" dirty="0">
                <a:effectLst/>
              </a:rPr>
              <a:t>：</a:t>
            </a:r>
            <a:r>
              <a:rPr lang="zh-CN" altLang="en-US" b="1" dirty="0">
                <a:effectLst/>
              </a:rPr>
              <a:t>與</a:t>
            </a:r>
            <a:r>
              <a:rPr lang="en-US" altLang="zh-CN" b="1" dirty="0">
                <a:effectLst/>
              </a:rPr>
              <a:t>AR</a:t>
            </a:r>
            <a:r>
              <a:rPr lang="zh-CN" altLang="en-US" b="1" dirty="0">
                <a:effectLst/>
              </a:rPr>
              <a:t>物件互動，彈鋼琴</a:t>
            </a:r>
            <a:endParaRPr lang="en-US" altLang="zh-TW" b="1" dirty="0">
              <a:effectLst/>
            </a:endParaRPr>
          </a:p>
          <a:p>
            <a:r>
              <a:rPr lang="en-US" altLang="zh-TW" u="sng" dirty="0">
                <a:effectLst/>
                <a:hlinkClick r:id="rId3"/>
              </a:rPr>
              <a:t>https://drive.google.com/file/d/15xsOQGUeJw9Q3LG3JJWvCLXcz_NpVI5B/view?usp=share_link</a:t>
            </a:r>
            <a:endParaRPr lang="en-US" altLang="zh-TW" u="sng" dirty="0">
              <a:effectLst/>
            </a:endParaRPr>
          </a:p>
          <a:p>
            <a:endParaRPr lang="en-US" altLang="zh-TW" dirty="0">
              <a:effectLst/>
            </a:endParaRPr>
          </a:p>
          <a:p>
            <a:r>
              <a:rPr lang="zh-CN" altLang="en-US" b="1" dirty="0">
                <a:effectLst/>
              </a:rPr>
              <a:t>範例</a:t>
            </a:r>
            <a:r>
              <a:rPr lang="en-US" altLang="zh-CN" b="1" dirty="0">
                <a:effectLst/>
              </a:rPr>
              <a:t>3</a:t>
            </a:r>
            <a:r>
              <a:rPr lang="zh-CN" altLang="en-US" b="1" dirty="0">
                <a:effectLst/>
              </a:rPr>
              <a:t>：直升機打敵機</a:t>
            </a:r>
            <a:endParaRPr lang="zh-TW" altLang="zh-TW" b="1" dirty="0">
              <a:effectLst/>
            </a:endParaRPr>
          </a:p>
          <a:p>
            <a:r>
              <a:rPr lang="en-US" altLang="zh-TW" u="sng" dirty="0">
                <a:effectLst/>
                <a:hlinkClick r:id="rId4"/>
              </a:rPr>
              <a:t>https://drive.google.com/file/d/1sH8-VbdrKTYbzlJX51HVoLYouM7X0tSy/view</a:t>
            </a:r>
            <a:endParaRPr lang="en-US" altLang="zh-TW" u="sng" dirty="0">
              <a:effectLst/>
            </a:endParaRPr>
          </a:p>
          <a:p>
            <a:endParaRPr lang="en-US" altLang="zh-TW" u="sng" dirty="0">
              <a:effectLst/>
            </a:endParaRPr>
          </a:p>
          <a:p>
            <a:r>
              <a:rPr lang="zh-CN" altLang="en-US" b="1" dirty="0">
                <a:effectLst/>
              </a:rPr>
              <a:t>範例</a:t>
            </a:r>
            <a:r>
              <a:rPr lang="en-US" altLang="zh-CN" b="1" dirty="0">
                <a:effectLst/>
              </a:rPr>
              <a:t>4</a:t>
            </a:r>
            <a:r>
              <a:rPr lang="zh-CN" altLang="zh-TW" b="1" dirty="0">
                <a:effectLst/>
              </a:rPr>
              <a:t>：</a:t>
            </a:r>
            <a:r>
              <a:rPr lang="en-US" altLang="zh-CN" b="1" dirty="0">
                <a:effectLst/>
              </a:rPr>
              <a:t>RPG</a:t>
            </a:r>
            <a:r>
              <a:rPr lang="zh-CN" altLang="en-US" b="1" dirty="0">
                <a:effectLst/>
              </a:rPr>
              <a:t>打怪物</a:t>
            </a:r>
            <a:r>
              <a:rPr lang="en-US" altLang="zh-TW" b="1" dirty="0">
                <a:effectLst/>
              </a:rPr>
              <a:t> </a:t>
            </a:r>
          </a:p>
          <a:p>
            <a:r>
              <a:rPr lang="en-US" altLang="zh-TW" u="sng" dirty="0">
                <a:effectLst/>
                <a:hlinkClick r:id="rId5"/>
              </a:rPr>
              <a:t>https://drive.google.com/file/d/1U_3rgMVpeLoJ06QzuHhuaYxrCp9-8Iun/view</a:t>
            </a:r>
            <a:endParaRPr lang="en-US" altLang="zh-TW" u="sng" dirty="0">
              <a:effectLst/>
            </a:endParaRPr>
          </a:p>
          <a:p>
            <a:endParaRPr lang="en-US" altLang="zh-TW" u="sng" dirty="0">
              <a:effectLst/>
            </a:endParaRPr>
          </a:p>
          <a:p>
            <a:r>
              <a:rPr lang="zh-CN" altLang="en-US" sz="2900" b="1" dirty="0">
                <a:effectLst/>
              </a:rPr>
              <a:t>範例</a:t>
            </a:r>
            <a:r>
              <a:rPr lang="en-US" altLang="zh-CN" sz="2900" b="1" dirty="0">
                <a:effectLst/>
              </a:rPr>
              <a:t>5</a:t>
            </a:r>
            <a:r>
              <a:rPr lang="zh-CN" altLang="en-US" sz="2900" b="1" dirty="0">
                <a:effectLst/>
              </a:rPr>
              <a:t>：小蜜蜂</a:t>
            </a:r>
            <a:endParaRPr lang="en-US" altLang="zh-CN" sz="2900" b="1" dirty="0">
              <a:effectLst/>
            </a:endParaRPr>
          </a:p>
          <a:p>
            <a:r>
              <a:rPr lang="en-US" altLang="zh-TW" b="1" u="sng" dirty="0">
                <a:effectLst/>
                <a:hlinkClick r:id="rId6"/>
              </a:rPr>
              <a:t>https://drive.google.com/file/d/1z2izSW5xmiZcCRK22aU0TLZacKROaefC/view?usp=share_link</a:t>
            </a:r>
            <a:endParaRPr lang="en-US" altLang="zh-TW" b="1" u="sng" dirty="0">
              <a:effectLst/>
            </a:endParaRPr>
          </a:p>
          <a:p>
            <a:endParaRPr lang="en-US" altLang="zh-TW" u="sng" dirty="0">
              <a:effectLst/>
            </a:endParaRPr>
          </a:p>
          <a:p>
            <a:endParaRPr lang="en-US" altLang="zh-TW" u="sng" dirty="0">
              <a:effectLst/>
            </a:endParaRPr>
          </a:p>
          <a:p>
            <a:endParaRPr lang="zh-TW" altLang="zh-TW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18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zh-TW" altLang="en-US" sz="20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400" b="1" dirty="0"/>
              <a:t>AR</a:t>
            </a:r>
            <a:r>
              <a:rPr lang="zh-CN" altLang="en-US" sz="4400" b="1" dirty="0"/>
              <a:t>擴增實境，上課範例</a:t>
            </a:r>
            <a:endParaRPr lang="zh-TW" altLang="zh-TW" sz="44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14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1BC5A2-5075-4E91-9595-FBDFDBEE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35280" cy="5105401"/>
          </a:xfrm>
        </p:spPr>
        <p:txBody>
          <a:bodyPr>
            <a:normAutofit/>
          </a:bodyPr>
          <a:lstStyle/>
          <a:p>
            <a:r>
              <a:rPr lang="zh-CN" altLang="en-US" b="1" dirty="0">
                <a:effectLst/>
              </a:rPr>
              <a:t>範例</a:t>
            </a:r>
            <a:r>
              <a:rPr lang="en-US" altLang="zh-TW" b="1" dirty="0">
                <a:effectLst/>
              </a:rPr>
              <a:t>1</a:t>
            </a:r>
            <a:r>
              <a:rPr lang="zh-CN" altLang="zh-TW" b="1" dirty="0">
                <a:effectLst/>
              </a:rPr>
              <a:t>：</a:t>
            </a:r>
            <a:r>
              <a:rPr lang="zh-CN" altLang="en-US" b="1" dirty="0">
                <a:effectLst/>
              </a:rPr>
              <a:t>家裡的小蜜蜂（要帶</a:t>
            </a:r>
            <a:r>
              <a:rPr lang="en-US" altLang="zh-CN" b="1" dirty="0">
                <a:effectLst/>
              </a:rPr>
              <a:t>MR</a:t>
            </a:r>
            <a:r>
              <a:rPr lang="zh-CN" altLang="en-US" b="1" dirty="0">
                <a:effectLst/>
              </a:rPr>
              <a:t>頭盔：</a:t>
            </a:r>
            <a:r>
              <a:rPr lang="en-US" altLang="zh-TW" b="1" dirty="0">
                <a:effectLst/>
              </a:rPr>
              <a:t> </a:t>
            </a:r>
            <a:r>
              <a:rPr lang="en-US" altLang="zh-TW" b="1" dirty="0" err="1">
                <a:effectLst/>
              </a:rPr>
              <a:t>Hololens</a:t>
            </a:r>
            <a:r>
              <a:rPr lang="en-US" altLang="zh-TW" b="1" dirty="0">
                <a:effectLst/>
              </a:rPr>
              <a:t> </a:t>
            </a:r>
            <a:r>
              <a:rPr lang="zh-CN" altLang="en-US" b="1" dirty="0">
                <a:effectLst/>
              </a:rPr>
              <a:t>）</a:t>
            </a:r>
            <a:endParaRPr lang="en-US" altLang="zh-CN" b="1" dirty="0">
              <a:effectLst/>
            </a:endParaRPr>
          </a:p>
          <a:p>
            <a:r>
              <a:rPr lang="en-US" altLang="zh-CN" b="1" dirty="0">
                <a:effectLst/>
              </a:rPr>
              <a:t>MR</a:t>
            </a:r>
            <a:r>
              <a:rPr lang="zh-CN" altLang="en-US" b="1" dirty="0">
                <a:effectLst/>
              </a:rPr>
              <a:t>是進階的混合實境，更逼真</a:t>
            </a:r>
            <a:endParaRPr lang="en-US" altLang="zh-TW" b="1" dirty="0">
              <a:effectLst/>
            </a:endParaRPr>
          </a:p>
          <a:p>
            <a:r>
              <a:rPr lang="en-US" altLang="zh-TW" sz="2000" b="1" u="sng" dirty="0">
                <a:effectLst/>
                <a:hlinkClick r:id="rId2"/>
              </a:rPr>
              <a:t>https://drive.google.com/file/d/1Ve8U8_OZ_OygtKqkD-aLcDTyKphLTLTB/view</a:t>
            </a:r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r>
              <a:rPr lang="zh-CN" altLang="en-US" b="1" dirty="0">
                <a:effectLst/>
              </a:rPr>
              <a:t>鯨魚跳水</a:t>
            </a:r>
            <a:r>
              <a:rPr lang="en-US" altLang="zh-CN" b="1" dirty="0">
                <a:effectLst/>
              </a:rPr>
              <a:t>MR</a:t>
            </a:r>
            <a:endParaRPr lang="en-US" altLang="zh-TW" b="1" dirty="0">
              <a:effectLst/>
            </a:endParaRPr>
          </a:p>
          <a:p>
            <a:r>
              <a:rPr lang="en-US" altLang="zh-TW" sz="2000" b="1" u="sng" dirty="0">
                <a:effectLst/>
                <a:hlinkClick r:id="rId3"/>
              </a:rPr>
              <a:t>https://www.youtube.com/watch?v=GbpqwUUfMAQ</a:t>
            </a:r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18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en-US" altLang="zh-TW" sz="2000" b="1" u="sng" dirty="0">
              <a:effectLst/>
            </a:endParaRPr>
          </a:p>
          <a:p>
            <a:endParaRPr lang="zh-TW" altLang="en-US" sz="20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400" b="1" dirty="0"/>
              <a:t>MR</a:t>
            </a:r>
            <a:r>
              <a:rPr lang="zh-CN" altLang="en-US" sz="4400" b="1" dirty="0"/>
              <a:t>混合實境，上課範例</a:t>
            </a:r>
            <a:endParaRPr lang="zh-TW" altLang="zh-TW" sz="44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79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496944" cy="2952328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但是經營管理系</a:t>
            </a:r>
            <a:endParaRPr lang="en-US" altLang="zh-CN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今年</a:t>
            </a:r>
            <a:b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所規劃的資訊相關課程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576485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86A1DD0C-FB1D-4160-B13A-4049011A4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064736"/>
              </p:ext>
            </p:extLst>
          </p:nvPr>
        </p:nvGraphicFramePr>
        <p:xfrm>
          <a:off x="457200" y="1600200"/>
          <a:ext cx="8229600" cy="4401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42295958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57678390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530145649"/>
                    </a:ext>
                  </a:extLst>
                </a:gridCol>
              </a:tblGrid>
              <a:tr h="783406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上學期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下學期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245850"/>
                  </a:ext>
                </a:extLst>
              </a:tr>
              <a:tr h="7834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大一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網頁設計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程式設計</a:t>
                      </a:r>
                      <a:r>
                        <a:rPr lang="en-US" altLang="zh-CN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44086"/>
                  </a:ext>
                </a:extLst>
              </a:tr>
              <a:tr h="7834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大二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SQL</a:t>
                      </a:r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資料庫</a:t>
                      </a:r>
                      <a:endParaRPr lang="en-US" altLang="zh-CN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CN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BI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商用多媒體設計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735222"/>
                  </a:ext>
                </a:extLst>
              </a:tr>
              <a:tr h="7834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大三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網站流量分析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大數據分析</a:t>
                      </a:r>
                      <a:r>
                        <a:rPr lang="en-US" altLang="zh-CN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pandas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981333"/>
                  </a:ext>
                </a:extLst>
              </a:tr>
              <a:tr h="7834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大四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777328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6F663B3D-B6A5-452C-BFEA-830EA3A5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但是系上今年所規劃的</a:t>
            </a:r>
            <a:br>
              <a:rPr lang="en-US" altLang="zh-CN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資訊相關課程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3785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E1BC5A2-5075-4E91-9595-FBDFDBEE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35280" cy="5105401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effectLst/>
              </a:rPr>
              <a:t>資訊課程，包括</a:t>
            </a:r>
            <a:r>
              <a:rPr lang="en-US" altLang="zh-CN" sz="4400" b="1" dirty="0">
                <a:effectLst/>
              </a:rPr>
              <a:t>2</a:t>
            </a:r>
            <a:r>
              <a:rPr lang="zh-CN" altLang="en-US" sz="4400" b="1" dirty="0">
                <a:effectLst/>
              </a:rPr>
              <a:t>個系列單元：</a:t>
            </a:r>
            <a:endParaRPr lang="en-US" altLang="zh-CN" sz="4400" b="1" dirty="0">
              <a:effectLst/>
            </a:endParaRPr>
          </a:p>
          <a:p>
            <a:r>
              <a:rPr lang="zh-CN" altLang="en-US" sz="4400" b="1" dirty="0">
                <a:effectLst/>
              </a:rPr>
              <a:t>（</a:t>
            </a:r>
            <a:r>
              <a:rPr lang="en-US" altLang="zh-CN" sz="4400" b="1" dirty="0">
                <a:effectLst/>
              </a:rPr>
              <a:t>1</a:t>
            </a:r>
            <a:r>
              <a:rPr lang="zh-CN" altLang="en-US" sz="4400" b="1" dirty="0">
                <a:effectLst/>
              </a:rPr>
              <a:t>）</a:t>
            </a:r>
            <a:r>
              <a:rPr lang="zh-CN" altLang="en-US" sz="4400" b="1" dirty="0">
                <a:solidFill>
                  <a:srgbClr val="7030A0"/>
                </a:solidFill>
                <a:effectLst/>
              </a:rPr>
              <a:t>商業數據程式分析</a:t>
            </a:r>
            <a:endParaRPr lang="en-US" altLang="zh-CN" sz="4400" b="1" dirty="0">
              <a:solidFill>
                <a:srgbClr val="7030A0"/>
              </a:solidFill>
              <a:effectLst/>
            </a:endParaRPr>
          </a:p>
          <a:p>
            <a:pPr lvl="1"/>
            <a:r>
              <a:rPr lang="en-US" altLang="zh-CN" sz="2000" b="1" dirty="0">
                <a:effectLst/>
              </a:rPr>
              <a:t>Python</a:t>
            </a:r>
            <a:r>
              <a:rPr lang="zh-CN" altLang="en-US" sz="2000" b="1" dirty="0">
                <a:effectLst/>
              </a:rPr>
              <a:t>程式設計</a:t>
            </a:r>
            <a:endParaRPr lang="en-US" altLang="zh-CN" sz="2000" b="1" dirty="0">
              <a:effectLst/>
            </a:endParaRPr>
          </a:p>
          <a:p>
            <a:pPr lvl="1"/>
            <a:r>
              <a:rPr lang="en-US" altLang="zh-CN" sz="2000" b="1" dirty="0">
                <a:effectLst/>
              </a:rPr>
              <a:t>SQL</a:t>
            </a:r>
            <a:r>
              <a:rPr lang="zh-CN" altLang="en-US" sz="2000" b="1" dirty="0">
                <a:effectLst/>
              </a:rPr>
              <a:t>資料庫</a:t>
            </a:r>
            <a:endParaRPr lang="en-US" altLang="zh-CN" sz="2000" b="1" dirty="0">
              <a:effectLst/>
            </a:endParaRPr>
          </a:p>
          <a:p>
            <a:pPr lvl="1"/>
            <a:r>
              <a:rPr lang="zh-CN" altLang="en-US" sz="2000" b="1" dirty="0">
                <a:effectLst/>
              </a:rPr>
              <a:t>大數據分析</a:t>
            </a:r>
            <a:endParaRPr lang="en-US" altLang="zh-CN" sz="2000" b="1" dirty="0">
              <a:effectLst/>
            </a:endParaRPr>
          </a:p>
          <a:p>
            <a:pPr lvl="1"/>
            <a:r>
              <a:rPr lang="en-US" altLang="zh-CN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Power BI</a:t>
            </a:r>
            <a:endParaRPr lang="en-US" altLang="zh-CN" sz="2000" b="1" dirty="0">
              <a:effectLst/>
            </a:endParaRPr>
          </a:p>
          <a:p>
            <a:r>
              <a:rPr lang="zh-CN" altLang="en-US" sz="4400" b="1" dirty="0">
                <a:effectLst/>
              </a:rPr>
              <a:t>（</a:t>
            </a:r>
            <a:r>
              <a:rPr lang="en-US" altLang="zh-CN" sz="4400" b="1" dirty="0">
                <a:effectLst/>
              </a:rPr>
              <a:t>2</a:t>
            </a:r>
            <a:r>
              <a:rPr lang="zh-CN" altLang="en-US" sz="4400" b="1" dirty="0">
                <a:effectLst/>
              </a:rPr>
              <a:t>）</a:t>
            </a:r>
            <a:r>
              <a:rPr lang="zh-CN" altLang="en-US" sz="4400" b="1" dirty="0">
                <a:solidFill>
                  <a:srgbClr val="7030A0"/>
                </a:solidFill>
                <a:effectLst/>
              </a:rPr>
              <a:t>網站流量分析</a:t>
            </a:r>
            <a:endParaRPr lang="en-US" altLang="zh-CN" sz="4400" b="1" dirty="0">
              <a:solidFill>
                <a:srgbClr val="7030A0"/>
              </a:solidFill>
              <a:effectLst/>
            </a:endParaRPr>
          </a:p>
          <a:p>
            <a:pPr lvl="1"/>
            <a:r>
              <a:rPr lang="zh-CN" altLang="en-US" sz="2000" b="1" dirty="0">
                <a:effectLst/>
              </a:rPr>
              <a:t>網頁設計</a:t>
            </a:r>
            <a:endParaRPr lang="en-US" altLang="zh-CN" sz="2000" b="1" dirty="0">
              <a:effectLst/>
            </a:endParaRPr>
          </a:p>
          <a:p>
            <a:pPr lvl="1"/>
            <a:r>
              <a:rPr lang="zh-CN" altLang="en-US" sz="2000" b="1" dirty="0">
                <a:effectLst/>
              </a:rPr>
              <a:t>商用多媒體設計</a:t>
            </a:r>
            <a:endParaRPr lang="en-US" altLang="zh-CN" sz="2000" b="1" dirty="0">
              <a:effectLst/>
            </a:endParaRPr>
          </a:p>
          <a:p>
            <a:pPr lvl="1"/>
            <a:r>
              <a:rPr lang="zh-CN" altLang="en-US" sz="2000" b="1" dirty="0">
                <a:effectLst/>
              </a:rPr>
              <a:t>網路流量分析</a:t>
            </a:r>
            <a:endParaRPr lang="en-US" altLang="zh-TW" sz="2000" b="1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2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en-US" altLang="zh-TW" sz="3600" b="1" u="sng" dirty="0">
              <a:effectLst/>
            </a:endParaRPr>
          </a:p>
          <a:p>
            <a:endParaRPr lang="zh-TW" altLang="en-US" sz="36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CN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系上今年所規劃的</a:t>
            </a:r>
            <a:br>
              <a:rPr lang="en-US" altLang="zh-CN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資訊相關課程</a:t>
            </a:r>
            <a:endParaRPr lang="zh-TW" altLang="zh-TW" sz="44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65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56" y="1340768"/>
            <a:ext cx="7592888" cy="2850232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商用多媒體設計</a:t>
            </a:r>
            <a:b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本學期的課程內容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41996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72816"/>
            <a:ext cx="8686800" cy="4788768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將改成：</a:t>
            </a:r>
            <a:r>
              <a:rPr lang="zh-CN" altLang="en-US" sz="36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網站架設與前後端網頁設計</a:t>
            </a:r>
            <a:endParaRPr lang="en-US" altLang="zh-CN" sz="3600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內容包括：</a:t>
            </a:r>
            <a:endParaRPr lang="en-US" altLang="zh-CN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網站架設，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前端網頁設計</a:t>
            </a:r>
            <a:r>
              <a:rPr lang="en-US" altLang="zh-CN" sz="3200" b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後端網頁設計</a:t>
            </a:r>
            <a:r>
              <a:rPr lang="en-US" altLang="zh-CN" sz="3200" b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php+mySQL</a:t>
            </a:r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這是</a:t>
            </a:r>
            <a:r>
              <a:rPr lang="en-US" altLang="zh-CN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CN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學期的課程</a:t>
            </a:r>
            <a:endParaRPr lang="en-US" altLang="zh-CN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今年商用多媒體設計</a:t>
            </a:r>
            <a:b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課程內容</a:t>
            </a:r>
            <a:endParaRPr lang="zh-TW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903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0D4C97D-3FC8-4702-8E52-5F26BA2F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zh-CN" altLang="en-US" sz="4000" dirty="0"/>
              <a:t>老師的專長之一，就是</a:t>
            </a:r>
            <a:r>
              <a:rPr lang="en-US" altLang="zh-CN" sz="4000" dirty="0"/>
              <a:t>Unity</a:t>
            </a:r>
            <a:r>
              <a:rPr lang="zh-CN" altLang="en-US" sz="4000" dirty="0"/>
              <a:t>多媒體設計</a:t>
            </a:r>
            <a:endParaRPr lang="en-US" altLang="zh-CN" sz="3600" dirty="0"/>
          </a:p>
          <a:p>
            <a:pPr lvl="1"/>
            <a:r>
              <a:rPr lang="en-US" altLang="zh-CN" sz="3600" dirty="0"/>
              <a:t>3D</a:t>
            </a:r>
            <a:r>
              <a:rPr lang="zh-CN" altLang="en-US" sz="3600" dirty="0"/>
              <a:t>動畫</a:t>
            </a:r>
            <a:endParaRPr lang="en-US" altLang="zh-CN" sz="3600" dirty="0"/>
          </a:p>
          <a:p>
            <a:pPr lvl="1"/>
            <a:r>
              <a:rPr lang="en-US" altLang="zh-CN" sz="3600" dirty="0"/>
              <a:t>3D</a:t>
            </a:r>
            <a:r>
              <a:rPr lang="zh-CN" altLang="en-US" sz="3600" dirty="0"/>
              <a:t>遊戲</a:t>
            </a:r>
            <a:endParaRPr lang="en-US" altLang="zh-CN" sz="3600" dirty="0"/>
          </a:p>
          <a:p>
            <a:pPr lvl="1"/>
            <a:r>
              <a:rPr lang="en-US" altLang="zh-CN" sz="3600" dirty="0"/>
              <a:t>VR</a:t>
            </a:r>
            <a:r>
              <a:rPr lang="zh-CN" altLang="en-US" sz="3600" dirty="0"/>
              <a:t>，虛擬實境</a:t>
            </a:r>
            <a:endParaRPr lang="en-US" altLang="zh-CN" sz="3600" dirty="0"/>
          </a:p>
          <a:p>
            <a:pPr lvl="1"/>
            <a:endParaRPr lang="en-US" altLang="zh-TW" sz="3600" dirty="0"/>
          </a:p>
          <a:p>
            <a:pPr lvl="1"/>
            <a:r>
              <a:rPr lang="en-US" altLang="zh-CN" sz="3600" dirty="0"/>
              <a:t>AR</a:t>
            </a:r>
            <a:r>
              <a:rPr lang="zh-CN" altLang="en-US" sz="3600" dirty="0"/>
              <a:t>，擴增實境</a:t>
            </a:r>
            <a:endParaRPr lang="en-US" altLang="zh-CN" sz="3600" dirty="0"/>
          </a:p>
          <a:p>
            <a:pPr lvl="1"/>
            <a:r>
              <a:rPr lang="en-US" altLang="zh-CN" sz="3600" dirty="0"/>
              <a:t>MR</a:t>
            </a:r>
            <a:r>
              <a:rPr lang="zh-CN" altLang="en-US" sz="3600" dirty="0"/>
              <a:t>，混合實境</a:t>
            </a:r>
            <a:endParaRPr lang="zh-TW" altLang="en-US" sz="3600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E9C745F-A30E-443A-AD6E-22546D91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老師的專長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396844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4860776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effectLst/>
              </a:rPr>
              <a:t>這是</a:t>
            </a:r>
            <a:r>
              <a:rPr lang="en-US" altLang="zh-CN" sz="3600" b="1" dirty="0">
                <a:effectLst/>
              </a:rPr>
              <a:t>2</a:t>
            </a:r>
            <a:r>
              <a:rPr lang="zh-CN" altLang="en-US" sz="3600" b="1" dirty="0">
                <a:effectLst/>
              </a:rPr>
              <a:t>～</a:t>
            </a:r>
            <a:r>
              <a:rPr lang="en-US" altLang="zh-CN" sz="3600" b="1" dirty="0">
                <a:effectLst/>
              </a:rPr>
              <a:t>3</a:t>
            </a:r>
            <a:r>
              <a:rPr lang="zh-CN" altLang="en-US" sz="3600" b="1" dirty="0">
                <a:effectLst/>
              </a:rPr>
              <a:t>學期的課程</a:t>
            </a:r>
            <a:endParaRPr lang="en-US" altLang="zh-CN" sz="3600" b="1" dirty="0">
              <a:effectLst/>
            </a:endParaRPr>
          </a:p>
          <a:p>
            <a:pPr lvl="1"/>
            <a:r>
              <a:rPr lang="zh-CN" altLang="en-US" sz="3200" b="1" dirty="0">
                <a:effectLst/>
              </a:rPr>
              <a:t>前端網頁：</a:t>
            </a:r>
            <a:r>
              <a:rPr lang="en-US" altLang="zh-CN" sz="3200" b="1" dirty="0" err="1">
                <a:effectLst/>
              </a:rPr>
              <a:t>html+javascript</a:t>
            </a:r>
            <a:endParaRPr lang="en-US" altLang="zh-CN" sz="3200" b="1" dirty="0">
              <a:effectLst/>
            </a:endParaRPr>
          </a:p>
          <a:p>
            <a:pPr lvl="1"/>
            <a:r>
              <a:rPr lang="zh-CN" altLang="en-US" sz="3200" b="1" dirty="0">
                <a:effectLst/>
              </a:rPr>
              <a:t>後端網頁：</a:t>
            </a:r>
            <a:r>
              <a:rPr lang="en-US" altLang="zh-CN" sz="3200" b="1" dirty="0" err="1">
                <a:effectLst/>
              </a:rPr>
              <a:t>php+mySQL</a:t>
            </a:r>
            <a:endParaRPr lang="en-US" altLang="zh-CN" sz="3200" b="1" dirty="0">
              <a:effectLst/>
            </a:endParaRPr>
          </a:p>
          <a:p>
            <a:pPr lvl="1"/>
            <a:r>
              <a:rPr lang="zh-TW" altLang="en-US" sz="3200" b="1" dirty="0">
                <a:effectLst/>
              </a:rPr>
              <a:t>進階網頁設計：響應性網頁</a:t>
            </a:r>
            <a:r>
              <a:rPr lang="en-US" altLang="zh-TW" sz="3200" b="1" dirty="0">
                <a:effectLst/>
              </a:rPr>
              <a:t>RWD(bootstrap)</a:t>
            </a:r>
          </a:p>
          <a:p>
            <a:pPr lvl="1"/>
            <a:r>
              <a:rPr lang="zh-CN" altLang="en-US" sz="3200" b="1" dirty="0">
                <a:effectLst/>
              </a:rPr>
              <a:t>網站實務：</a:t>
            </a:r>
            <a:endParaRPr lang="en-US" altLang="zh-CN" sz="3200" b="1" dirty="0">
              <a:effectLst/>
            </a:endParaRPr>
          </a:p>
          <a:p>
            <a:pPr lvl="2"/>
            <a:r>
              <a:rPr lang="zh-TW" altLang="en-US" sz="2800" b="1" dirty="0">
                <a:effectLst/>
              </a:rPr>
              <a:t>申請網站空間</a:t>
            </a:r>
          </a:p>
          <a:p>
            <a:pPr lvl="2"/>
            <a:r>
              <a:rPr lang="zh-TW" altLang="en-US" sz="2800" b="1" dirty="0">
                <a:effectLst/>
              </a:rPr>
              <a:t>架設網站的方法</a:t>
            </a:r>
          </a:p>
          <a:p>
            <a:pPr lvl="2"/>
            <a:r>
              <a:rPr lang="zh-TW" altLang="en-US" sz="2800" b="1" dirty="0">
                <a:effectLst/>
              </a:rPr>
              <a:t>申請網域名稱</a:t>
            </a:r>
            <a:r>
              <a:rPr lang="en-US" altLang="zh-TW" sz="2800" b="1" dirty="0">
                <a:effectLst/>
              </a:rPr>
              <a:t>(</a:t>
            </a:r>
            <a:r>
              <a:rPr lang="zh-TW" altLang="en-US" sz="2800" b="1" dirty="0">
                <a:effectLst/>
              </a:rPr>
              <a:t>域名</a:t>
            </a:r>
            <a:r>
              <a:rPr lang="en-US" altLang="zh-TW" sz="2800" b="1" dirty="0">
                <a:effectLst/>
              </a:rPr>
              <a:t>)</a:t>
            </a:r>
            <a:r>
              <a:rPr lang="zh-TW" altLang="en-US" sz="2800" b="1" dirty="0">
                <a:effectLst/>
              </a:rPr>
              <a:t>，</a:t>
            </a:r>
            <a:r>
              <a:rPr lang="en-US" altLang="zh-TW" sz="2800" b="1" dirty="0">
                <a:effectLst/>
              </a:rPr>
              <a:t>DN, Domain Name</a:t>
            </a:r>
            <a:endParaRPr lang="en-US" altLang="zh-CN" sz="2800" b="1" dirty="0">
              <a:effectLst/>
            </a:endParaRPr>
          </a:p>
          <a:p>
            <a:pPr lvl="1"/>
            <a:endParaRPr lang="en-US" altLang="zh-TW" sz="3200" b="1" dirty="0">
              <a:effectLst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今年商用多媒體設計</a:t>
            </a:r>
            <a:b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課程內容</a:t>
            </a:r>
            <a:endParaRPr lang="zh-TW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3055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5" y="1628800"/>
            <a:ext cx="4572000" cy="5013176"/>
          </a:xfrm>
        </p:spPr>
        <p:txBody>
          <a:bodyPr>
            <a:noAutofit/>
          </a:bodyPr>
          <a:lstStyle/>
          <a:p>
            <a:r>
              <a:rPr lang="zh-TW" altLang="en-US" b="1" dirty="0">
                <a:effectLst/>
              </a:rPr>
              <a:t>商業資訊系統的三層架構：</a:t>
            </a:r>
            <a:endParaRPr lang="en-US" altLang="zh-TW" b="1" dirty="0">
              <a:effectLst/>
            </a:endParaRPr>
          </a:p>
          <a:p>
            <a:r>
              <a:rPr lang="en-US" altLang="zh-TW" b="1" dirty="0">
                <a:effectLst/>
              </a:rPr>
              <a:t>A.</a:t>
            </a:r>
            <a:r>
              <a:rPr lang="zh-TW" altLang="en-US" b="1" dirty="0">
                <a:effectLst/>
                <a:highlight>
                  <a:srgbClr val="FFFF00"/>
                </a:highlight>
              </a:rPr>
              <a:t>客戶端</a:t>
            </a:r>
            <a:r>
              <a:rPr lang="en-US" altLang="zh-TW" b="1" dirty="0">
                <a:effectLst/>
              </a:rPr>
              <a:t>app</a:t>
            </a:r>
            <a:r>
              <a:rPr lang="zh-TW" altLang="en-US" b="1" dirty="0">
                <a:effectLst/>
              </a:rPr>
              <a:t>（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client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，前端</a:t>
            </a:r>
            <a:r>
              <a:rPr lang="zh-TW" altLang="en-US" b="1" dirty="0">
                <a:effectLst/>
              </a:rPr>
              <a:t>）：</a:t>
            </a:r>
            <a:endParaRPr lang="en-US" altLang="zh-TW" b="1" dirty="0">
              <a:effectLst/>
            </a:endParaRPr>
          </a:p>
          <a:p>
            <a:pPr lvl="1"/>
            <a:r>
              <a:rPr lang="en-US" altLang="zh-TW" b="1" dirty="0">
                <a:effectLst/>
              </a:rPr>
              <a:t>html</a:t>
            </a:r>
            <a:r>
              <a:rPr lang="zh-TW" altLang="en-US" b="1" dirty="0">
                <a:effectLst/>
              </a:rPr>
              <a:t>，</a:t>
            </a:r>
            <a:r>
              <a:rPr lang="en-US" altLang="zh-TW" b="1" dirty="0" err="1">
                <a:effectLst/>
              </a:rPr>
              <a:t>javascript</a:t>
            </a:r>
            <a:endParaRPr lang="en-US" altLang="zh-TW" b="1" dirty="0">
              <a:effectLst/>
            </a:endParaRPr>
          </a:p>
          <a:p>
            <a:r>
              <a:rPr lang="en-US" altLang="zh-TW" b="1" dirty="0">
                <a:effectLst/>
              </a:rPr>
              <a:t>B.</a:t>
            </a:r>
            <a:r>
              <a:rPr lang="zh-TW" altLang="en-US" b="1" dirty="0">
                <a:effectLst/>
                <a:highlight>
                  <a:srgbClr val="FFFF00"/>
                </a:highlight>
              </a:rPr>
              <a:t>伺服器端</a:t>
            </a:r>
            <a:r>
              <a:rPr lang="zh-TW" altLang="en-US" b="1" dirty="0">
                <a:effectLst/>
              </a:rPr>
              <a:t>網頁（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server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，後端</a:t>
            </a:r>
            <a:r>
              <a:rPr lang="zh-TW" altLang="en-US" b="1" dirty="0">
                <a:effectLst/>
              </a:rPr>
              <a:t>）：</a:t>
            </a:r>
            <a:endParaRPr lang="en-US" altLang="zh-TW" b="1" dirty="0">
              <a:effectLst/>
            </a:endParaRPr>
          </a:p>
          <a:p>
            <a:pPr lvl="1"/>
            <a:r>
              <a:rPr lang="en-US" altLang="zh-TW" b="1" dirty="0">
                <a:effectLst/>
              </a:rPr>
              <a:t>php</a:t>
            </a:r>
            <a:r>
              <a:rPr lang="zh-TW" altLang="en-US" b="1" dirty="0">
                <a:effectLst/>
              </a:rPr>
              <a:t>，</a:t>
            </a:r>
            <a:r>
              <a:rPr lang="en-US" altLang="zh-TW" b="1" dirty="0">
                <a:effectLst/>
              </a:rPr>
              <a:t>asp.net</a:t>
            </a:r>
            <a:r>
              <a:rPr lang="zh-TW" altLang="en-US" b="1" dirty="0">
                <a:effectLst/>
              </a:rPr>
              <a:t>，</a:t>
            </a:r>
            <a:r>
              <a:rPr lang="en-US" altLang="zh-CN" b="1" dirty="0" err="1">
                <a:effectLst/>
              </a:rPr>
              <a:t>jsp</a:t>
            </a:r>
            <a:endParaRPr lang="en-US" altLang="zh-CN" b="1" dirty="0">
              <a:effectLst/>
            </a:endParaRPr>
          </a:p>
          <a:p>
            <a:r>
              <a:rPr lang="en-US" altLang="zh-TW" b="1" dirty="0">
                <a:effectLst/>
              </a:rPr>
              <a:t>C.</a:t>
            </a:r>
            <a:r>
              <a:rPr lang="zh-TW" altLang="en-US" b="1" dirty="0">
                <a:effectLst/>
                <a:highlight>
                  <a:srgbClr val="FFFF00"/>
                </a:highlight>
              </a:rPr>
              <a:t>資料庫</a:t>
            </a:r>
            <a:r>
              <a:rPr lang="zh-TW" altLang="en-US" b="1" dirty="0">
                <a:effectLst/>
              </a:rPr>
              <a:t>（</a:t>
            </a:r>
            <a:r>
              <a:rPr lang="en-US" altLang="zh-TW" b="1" dirty="0">
                <a:effectLst/>
              </a:rPr>
              <a:t>database</a:t>
            </a:r>
            <a:r>
              <a:rPr lang="zh-TW" altLang="en-US" b="1" dirty="0">
                <a:effectLst/>
              </a:rPr>
              <a:t>）：</a:t>
            </a:r>
            <a:endParaRPr lang="en-US" altLang="zh-TW" b="1" dirty="0">
              <a:effectLst/>
            </a:endParaRPr>
          </a:p>
          <a:p>
            <a:pPr lvl="1"/>
            <a:r>
              <a:rPr lang="en-US" altLang="zh-TW" b="1" dirty="0" err="1">
                <a:effectLst/>
              </a:rPr>
              <a:t>mySQL</a:t>
            </a:r>
            <a:r>
              <a:rPr lang="zh-TW" altLang="en-US" b="1" dirty="0">
                <a:effectLst/>
              </a:rPr>
              <a:t>，</a:t>
            </a:r>
            <a:r>
              <a:rPr lang="en-US" altLang="zh-TW" b="1" dirty="0">
                <a:effectLst/>
              </a:rPr>
              <a:t>SQL server</a:t>
            </a:r>
            <a:br>
              <a:rPr lang="en-US" altLang="zh-TW" sz="3200" b="1" dirty="0"/>
            </a:br>
            <a:endParaRPr lang="en-US" altLang="zh-TW" sz="2800" b="1" dirty="0">
              <a:effectLst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什麼是前端，後端網頁</a:t>
            </a:r>
            <a:endParaRPr lang="zh-TW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6" name="Picture 8" descr="https://acupun.site/lecture/php/image/client-sever-mysql.jpg">
            <a:extLst>
              <a:ext uri="{FF2B5EF4-FFF2-40B4-BE49-F238E27FC236}">
                <a16:creationId xmlns:a16="http://schemas.microsoft.com/office/drawing/2014/main" id="{8EB8587B-E27F-4C10-B621-B764A275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63" y="213285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21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056" y="1214264"/>
            <a:ext cx="8496944" cy="2214736"/>
          </a:xfrm>
        </p:spPr>
        <p:txBody>
          <a:bodyPr vert="horz" rtlCol="0">
            <a:normAutofit/>
          </a:bodyPr>
          <a:lstStyle/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課程目標：</a:t>
            </a:r>
            <a:r>
              <a:rPr lang="en-US" altLang="zh-CN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endParaRPr lang="en-US" altLang="zh-CN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這門課要學什麼技能：</a:t>
            </a:r>
            <a:r>
              <a:rPr lang="en-US" altLang="zh-CN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6454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學習網頁的結構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未來應用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現在的</a:t>
            </a:r>
            <a:r>
              <a:rPr lang="zh-CN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商業數據分析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，經常必須要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爬取網路數據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，所以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必須懂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語法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未來應用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TDK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有助於搜尋引擎的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SEO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排名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，促進網路行銷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effectLst/>
              </a:rPr>
              <a:t>☎</a:t>
            </a:r>
            <a:r>
              <a:rPr lang="en-US" altLang="zh-TW" b="1" dirty="0">
                <a:effectLst/>
              </a:rPr>
              <a:t>SEO</a:t>
            </a:r>
            <a:r>
              <a:rPr lang="zh-TW" altLang="en-US" b="1" dirty="0">
                <a:effectLst/>
              </a:rPr>
              <a:t>：是</a:t>
            </a:r>
            <a:r>
              <a:rPr lang="zh-TW" altLang="en-US" b="1" dirty="0">
                <a:solidFill>
                  <a:srgbClr val="C00000"/>
                </a:solidFill>
                <a:effectLst/>
                <a:highlight>
                  <a:srgbClr val="FFFF00"/>
                </a:highlight>
              </a:rPr>
              <a:t>搜尋引擎優化</a:t>
            </a:r>
            <a:r>
              <a:rPr lang="zh-TW" altLang="en-US" b="1" dirty="0">
                <a:effectLst/>
              </a:rPr>
              <a:t>的簡寫</a:t>
            </a:r>
            <a:r>
              <a:rPr lang="en-US" altLang="zh-TW" b="1" dirty="0">
                <a:effectLst/>
              </a:rPr>
              <a:t>(Search Engine Optimization)</a:t>
            </a:r>
            <a:r>
              <a:rPr lang="zh-TW" altLang="en-US" b="1" dirty="0">
                <a:effectLst/>
              </a:rPr>
              <a:t>，</a:t>
            </a:r>
            <a:endParaRPr lang="en-US" altLang="zh-TW" b="1" dirty="0">
              <a:effectLst/>
            </a:endParaRPr>
          </a:p>
          <a:p>
            <a:pPr lvl="1"/>
            <a:r>
              <a:rPr lang="zh-TW" altLang="en-US" b="1" dirty="0">
                <a:effectLst/>
              </a:rPr>
              <a:t>☎執行</a:t>
            </a:r>
            <a:r>
              <a:rPr lang="en-US" altLang="zh-TW" b="1" dirty="0">
                <a:effectLst/>
              </a:rPr>
              <a:t>SEO</a:t>
            </a:r>
            <a:r>
              <a:rPr lang="zh-TW" altLang="en-US" b="1" dirty="0">
                <a:effectLst/>
              </a:rPr>
              <a:t>是為了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讓網站的搜尋排名</a:t>
            </a:r>
            <a:r>
              <a:rPr lang="zh-TW" altLang="en-US" b="1" dirty="0">
                <a:effectLst/>
              </a:rPr>
              <a:t>變好，提升網站的能見度與流量，進而創造轉單與業績。</a:t>
            </a:r>
            <a:endParaRPr lang="en-US" altLang="zh-TW" b="1" dirty="0">
              <a:effectLst/>
            </a:endParaRPr>
          </a:p>
          <a:p>
            <a:pPr lvl="1"/>
            <a:r>
              <a:rPr lang="zh-TW" altLang="en-US" b="1" dirty="0">
                <a:effectLst/>
              </a:rPr>
              <a:t>☎</a:t>
            </a:r>
            <a:r>
              <a:rPr lang="en-US" altLang="zh-TW" b="1" dirty="0">
                <a:effectLst/>
              </a:rPr>
              <a:t>SEO</a:t>
            </a:r>
            <a:r>
              <a:rPr lang="zh-TW" altLang="en-US" b="1" dirty="0">
                <a:effectLst/>
              </a:rPr>
              <a:t>是一連串改善網站自然排名的工作，可以大致分為「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技術」與「內容</a:t>
            </a:r>
            <a:r>
              <a:rPr lang="zh-TW" altLang="en-US" b="1" dirty="0">
                <a:effectLst/>
              </a:rPr>
              <a:t>」兩個面向作探討。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4110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CN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sz="2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未來應用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</a:t>
            </a:r>
            <a:r>
              <a:rPr lang="en-US" altLang="zh-TW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TDK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有助於搜尋引擎的</a:t>
            </a:r>
            <a:r>
              <a:rPr lang="en-US" altLang="zh-TW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SEO</a:t>
            </a:r>
            <a:r>
              <a:rPr lang="zh-TW" altLang="en-US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排名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，促進網路行銷</a:t>
            </a:r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000" b="1" dirty="0">
                <a:effectLst/>
              </a:rPr>
              <a:t>網頁的</a:t>
            </a:r>
            <a:r>
              <a:rPr lang="en-US" altLang="zh-TW" sz="2000" b="1" dirty="0">
                <a:effectLst/>
              </a:rPr>
              <a:t>TDK</a:t>
            </a:r>
            <a:r>
              <a:rPr lang="zh-TW" altLang="en-US" sz="2000" b="1" dirty="0">
                <a:effectLst/>
              </a:rPr>
              <a:t>指的是什麼：</a:t>
            </a:r>
            <a:endParaRPr lang="en-US" altLang="zh-TW" sz="2000" b="1" dirty="0">
              <a:effectLst/>
            </a:endParaRPr>
          </a:p>
          <a:p>
            <a:pPr lvl="1"/>
            <a:r>
              <a:rPr lang="zh-TW" altLang="en-US" sz="2000" b="1" dirty="0">
                <a:effectLst/>
              </a:rPr>
              <a:t>☎</a:t>
            </a:r>
            <a:r>
              <a:rPr lang="en-US" altLang="zh-TW" sz="2000" b="1" dirty="0">
                <a:effectLst/>
              </a:rPr>
              <a:t>T</a:t>
            </a:r>
            <a:r>
              <a:rPr lang="zh-TW" altLang="en-US" sz="2000" b="1" dirty="0">
                <a:effectLst/>
              </a:rPr>
              <a:t>代表的是該：網頁標題 </a:t>
            </a:r>
            <a:r>
              <a:rPr lang="en-US" altLang="zh-TW" sz="2000" b="1" dirty="0">
                <a:solidFill>
                  <a:srgbClr val="C00000"/>
                </a:solidFill>
                <a:effectLst/>
              </a:rPr>
              <a:t>title</a:t>
            </a:r>
            <a:r>
              <a:rPr lang="zh-TW" altLang="en-US" sz="2000" b="1" dirty="0">
                <a:effectLst/>
              </a:rPr>
              <a:t>、</a:t>
            </a:r>
            <a:endParaRPr lang="en-US" altLang="zh-TW" sz="2000" b="1" dirty="0">
              <a:effectLst/>
            </a:endParaRPr>
          </a:p>
          <a:p>
            <a:pPr lvl="1"/>
            <a:r>
              <a:rPr lang="zh-TW" altLang="en-US" sz="2000" b="1" dirty="0">
                <a:effectLst/>
              </a:rPr>
              <a:t>☎</a:t>
            </a:r>
            <a:r>
              <a:rPr lang="en-US" altLang="zh-TW" sz="2000" b="1" dirty="0">
                <a:effectLst/>
              </a:rPr>
              <a:t>D</a:t>
            </a:r>
            <a:r>
              <a:rPr lang="zh-TW" altLang="en-US" sz="2000" b="1" dirty="0">
                <a:effectLst/>
              </a:rPr>
              <a:t>代表了該：網頁描述 </a:t>
            </a:r>
            <a:r>
              <a:rPr lang="en-US" altLang="zh-TW" sz="2000" b="1" dirty="0">
                <a:solidFill>
                  <a:srgbClr val="C00000"/>
                </a:solidFill>
                <a:effectLst/>
              </a:rPr>
              <a:t>name=</a:t>
            </a:r>
            <a:r>
              <a:rPr lang="en-US" altLang="zh-TW" sz="2000" b="1" dirty="0" err="1">
                <a:solidFill>
                  <a:srgbClr val="C00000"/>
                </a:solidFill>
                <a:effectLst/>
              </a:rPr>
              <a:t>desicription</a:t>
            </a:r>
            <a:r>
              <a:rPr lang="zh-TW" altLang="en-US" sz="2000" b="1" dirty="0">
                <a:effectLst/>
              </a:rPr>
              <a:t>、</a:t>
            </a:r>
            <a:endParaRPr lang="en-US" altLang="zh-TW" sz="2000" b="1" dirty="0">
              <a:effectLst/>
            </a:endParaRPr>
          </a:p>
          <a:p>
            <a:pPr lvl="1"/>
            <a:r>
              <a:rPr lang="zh-TW" altLang="en-US" sz="2000" b="1" dirty="0">
                <a:effectLst/>
              </a:rPr>
              <a:t>☎</a:t>
            </a:r>
            <a:r>
              <a:rPr lang="en-US" altLang="zh-TW" sz="2000" b="1" dirty="0">
                <a:effectLst/>
              </a:rPr>
              <a:t>K</a:t>
            </a:r>
            <a:r>
              <a:rPr lang="zh-TW" altLang="en-US" sz="2000" b="1" dirty="0">
                <a:effectLst/>
              </a:rPr>
              <a:t>代表了該：網頁關鍵詞 </a:t>
            </a:r>
            <a:r>
              <a:rPr lang="en-US" altLang="zh-CN" sz="2000" b="1" dirty="0">
                <a:solidFill>
                  <a:srgbClr val="C00000"/>
                </a:solidFill>
                <a:effectLst/>
              </a:rPr>
              <a:t>name=</a:t>
            </a:r>
            <a:r>
              <a:rPr lang="en-US" altLang="zh-TW" sz="2000" b="1" dirty="0">
                <a:solidFill>
                  <a:srgbClr val="C00000"/>
                </a:solidFill>
                <a:effectLst/>
              </a:rPr>
              <a:t>keywords</a:t>
            </a:r>
          </a:p>
          <a:p>
            <a:pPr lvl="1"/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練習網頁：到</a:t>
            </a:r>
            <a:r>
              <a:rPr lang="en-US" altLang="zh-CN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CN" altLang="en-US" sz="2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，輸入：</a:t>
            </a:r>
            <a:r>
              <a:rPr lang="en-US" altLang="zh-CN" sz="2400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TDK </a:t>
            </a:r>
            <a:r>
              <a:rPr lang="zh-CN" altLang="en-US" sz="2400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網頁</a:t>
            </a:r>
            <a:endParaRPr lang="en-US" altLang="zh-CN" sz="2400" b="1" dirty="0">
              <a:effectLst/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選擇以下網頁</a:t>
            </a:r>
            <a:endParaRPr lang="en-US" altLang="zh-CN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CN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https://www.ibest.com.tw/news-detail/How-to-write-SEO-TDK/</a:t>
            </a:r>
            <a:endParaRPr lang="en-US" altLang="zh-CN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340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pPr lvl="1"/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TDK</a:t>
            </a:r>
            <a:r>
              <a:rPr lang="zh-TW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有助於搜尋引擎的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SEO</a:t>
            </a:r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排名</a:t>
            </a:r>
            <a:r>
              <a:rPr lang="zh-TW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，促進網路行銷</a:t>
            </a:r>
            <a:endParaRPr lang="zh-TW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68385D-21E3-4F16-A5F5-0DC5D88C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02045"/>
            <a:ext cx="8523809" cy="5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39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pPr lvl="1"/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r>
              <a:rPr lang="en-US" altLang="zh-CN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CN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網頁語法</a:t>
            </a:r>
            <a:endParaRPr lang="zh-TW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AACBE8E-DFA9-4796-9416-192EF236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10332640" cy="6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5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30FCCE-090B-45DE-8A82-249ED8D9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5257800"/>
          </a:xfrm>
        </p:spPr>
        <p:txBody>
          <a:bodyPr/>
          <a:lstStyle/>
          <a:p>
            <a:r>
              <a:rPr lang="zh-TW" altLang="en-US" b="1" dirty="0">
                <a:effectLst/>
              </a:rPr>
              <a:t>☎</a:t>
            </a:r>
            <a:r>
              <a:rPr lang="en-US" altLang="zh-TW" b="1" dirty="0">
                <a:effectLst/>
              </a:rPr>
              <a:t>SEO</a:t>
            </a:r>
            <a:r>
              <a:rPr lang="zh-TW" altLang="en-US" b="1" dirty="0">
                <a:effectLst/>
              </a:rPr>
              <a:t>的自然排名 </a:t>
            </a:r>
            <a:r>
              <a:rPr lang="en-US" altLang="zh-TW" b="1" dirty="0">
                <a:effectLst/>
              </a:rPr>
              <a:t>= 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不用花錢的網站排名</a:t>
            </a:r>
            <a:endParaRPr lang="en-US" altLang="zh-TW" b="1" dirty="0">
              <a:solidFill>
                <a:srgbClr val="C00000"/>
              </a:solidFill>
              <a:effectLst/>
            </a:endParaRPr>
          </a:p>
          <a:p>
            <a:r>
              <a:rPr lang="zh-TW" altLang="en-US" b="1" dirty="0">
                <a:effectLst/>
              </a:rPr>
              <a:t>☎在</a:t>
            </a:r>
            <a:r>
              <a:rPr lang="en-US" altLang="zh-TW" b="1" dirty="0">
                <a:effectLst/>
              </a:rPr>
              <a:t>google</a:t>
            </a:r>
            <a:r>
              <a:rPr lang="zh-TW" altLang="en-US" b="1" dirty="0">
                <a:effectLst/>
              </a:rPr>
              <a:t>輸入關鍵字查詢資料後，前面幾筆是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廣告網頁</a:t>
            </a:r>
            <a:r>
              <a:rPr lang="zh-TW" altLang="en-US" b="1" dirty="0">
                <a:effectLst/>
              </a:rPr>
              <a:t>，後面的就是</a:t>
            </a:r>
            <a:r>
              <a:rPr lang="en-US" altLang="zh-TW" b="1" dirty="0">
                <a:effectLst/>
              </a:rPr>
              <a:t>google</a:t>
            </a:r>
            <a:r>
              <a:rPr lang="zh-TW" altLang="en-US" b="1" dirty="0">
                <a:effectLst/>
              </a:rPr>
              <a:t>根據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SEO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所排名</a:t>
            </a:r>
            <a:r>
              <a:rPr lang="zh-TW" altLang="en-US" b="1" dirty="0">
                <a:effectLst/>
              </a:rPr>
              <a:t>的網站。</a:t>
            </a:r>
            <a:endParaRPr lang="en-US" altLang="zh-TW" b="1" dirty="0">
              <a:effectLst/>
            </a:endParaRPr>
          </a:p>
          <a:p>
            <a:pPr lvl="1"/>
            <a:r>
              <a:rPr lang="zh-CN" altLang="en-US" b="1" dirty="0">
                <a:effectLst/>
              </a:rPr>
              <a:t>練習：</a:t>
            </a:r>
            <a:r>
              <a:rPr lang="en-US" altLang="zh-CN" b="1" dirty="0">
                <a:effectLst/>
              </a:rPr>
              <a:t>google</a:t>
            </a:r>
            <a:r>
              <a:rPr lang="zh-CN" altLang="en-US" b="1" dirty="0">
                <a:effectLst/>
              </a:rPr>
              <a:t>輸入：</a:t>
            </a:r>
            <a:r>
              <a:rPr lang="zh-CN" altLang="en-US" b="1" dirty="0">
                <a:solidFill>
                  <a:srgbClr val="C00000"/>
                </a:solidFill>
                <a:effectLst/>
              </a:rPr>
              <a:t>冰箱</a:t>
            </a:r>
            <a:endParaRPr lang="en-US" altLang="zh-CN" b="1" dirty="0">
              <a:solidFill>
                <a:srgbClr val="C00000"/>
              </a:solidFill>
              <a:effectLst/>
            </a:endParaRPr>
          </a:p>
          <a:p>
            <a:pPr lvl="1"/>
            <a:r>
              <a:rPr lang="zh-CN" altLang="en-US" b="1" dirty="0">
                <a:effectLst/>
              </a:rPr>
              <a:t>查詢</a:t>
            </a:r>
            <a:r>
              <a:rPr lang="en-US" altLang="zh-CN" b="1" dirty="0">
                <a:effectLst/>
              </a:rPr>
              <a:t>SEO</a:t>
            </a:r>
            <a:r>
              <a:rPr lang="zh-TW" altLang="en-US" b="1" dirty="0">
                <a:effectLst/>
              </a:rPr>
              <a:t>自然排名</a:t>
            </a:r>
            <a:r>
              <a:rPr lang="zh-CN" altLang="en-US" b="1" dirty="0">
                <a:effectLst/>
              </a:rPr>
              <a:t>的前幾名</a:t>
            </a:r>
            <a:endParaRPr lang="en-US" altLang="zh-CN" b="1" dirty="0">
              <a:effectLst/>
            </a:endParaRPr>
          </a:p>
          <a:p>
            <a:pPr lvl="1"/>
            <a:endParaRPr lang="en-US" altLang="zh-TW" b="1" dirty="0">
              <a:effectLst/>
            </a:endParaRPr>
          </a:p>
          <a:p>
            <a:r>
              <a:rPr lang="zh-TW" altLang="en-US" b="1" dirty="0">
                <a:effectLst/>
              </a:rPr>
              <a:t>☎所以</a:t>
            </a:r>
            <a:r>
              <a:rPr lang="en-US" altLang="zh-TW" b="1" dirty="0">
                <a:effectLst/>
              </a:rPr>
              <a:t>SEO</a:t>
            </a:r>
            <a:r>
              <a:rPr lang="zh-TW" altLang="en-US" b="1" dirty="0">
                <a:effectLst/>
              </a:rPr>
              <a:t>就是要爭取讓自己的網站往前面排名。</a:t>
            </a:r>
            <a:endParaRPr lang="en-US" altLang="zh-TW" b="1" dirty="0">
              <a:effectLst/>
            </a:endParaRPr>
          </a:p>
          <a:p>
            <a:r>
              <a:rPr lang="zh-TW" altLang="en-US" b="1" dirty="0">
                <a:effectLst/>
              </a:rPr>
              <a:t>☎</a:t>
            </a:r>
            <a:r>
              <a:rPr lang="zh-TW" altLang="en-US" b="1" dirty="0">
                <a:effectLst/>
                <a:highlight>
                  <a:srgbClr val="FFFF00"/>
                </a:highlight>
              </a:rPr>
              <a:t>往前面排名，就會增加流量，就會促進行銷。</a:t>
            </a:r>
            <a:endParaRPr lang="en-US" altLang="zh-TW" b="1" dirty="0">
              <a:effectLst/>
              <a:highlight>
                <a:srgbClr val="FFFF00"/>
              </a:highlight>
            </a:endParaRPr>
          </a:p>
          <a:p>
            <a:r>
              <a:rPr lang="zh-TW" altLang="en-US" b="1" dirty="0">
                <a:effectLst/>
              </a:rPr>
              <a:t>☎下圖證明，自然排名與點擊率的關係，可以清楚看到排名越前面</a:t>
            </a:r>
            <a:endParaRPr lang="zh-TW" altLang="en-US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0642335-C945-437E-8610-EE9FEADC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自然排名與點擊率的關係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1020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30FCCE-090B-45DE-8A82-249ED8D9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5257800"/>
          </a:xfrm>
        </p:spPr>
        <p:txBody>
          <a:bodyPr/>
          <a:lstStyle/>
          <a:p>
            <a:endParaRPr lang="zh-TW" altLang="en-US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0642335-C945-437E-8610-EE9FEADC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523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自然排名與點擊率的關係</a:t>
            </a:r>
            <a:br>
              <a:rPr lang="en-US" altLang="zh-TW" sz="4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C00000"/>
                </a:solidFill>
                <a:effectLst/>
              </a:rPr>
              <a:t>排名越前面，點擊率自然就越高</a:t>
            </a:r>
            <a:endParaRPr lang="zh-TW" altLang="en-US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https://acupun.site/lecture/cmedia/example/chp6/p03.jpg">
            <a:extLst>
              <a:ext uri="{FF2B5EF4-FFF2-40B4-BE49-F238E27FC236}">
                <a16:creationId xmlns:a16="http://schemas.microsoft.com/office/drawing/2014/main" id="{157EC0AE-BA6A-41D2-8A9E-723282DD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04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52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415" y="1556792"/>
            <a:ext cx="3983360" cy="5301208"/>
          </a:xfrm>
        </p:spPr>
        <p:txBody>
          <a:bodyPr>
            <a:noAutofit/>
          </a:bodyPr>
          <a:lstStyle/>
          <a:p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sz="3200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CN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未來應用：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方第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的網站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流量分析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，必須放入</a:t>
            </a:r>
            <a:r>
              <a:rPr lang="en-US" altLang="zh-TW" b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代碼，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可追踪用戶的使用趨勢，以改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進網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站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CN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2400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CN" altLang="en-US" sz="2400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流量分析證照</a:t>
            </a:r>
            <a:r>
              <a:rPr lang="en-US" altLang="zh-CN" sz="2400" b="1" dirty="0"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GA</a:t>
            </a:r>
          </a:p>
          <a:p>
            <a:pPr lvl="1"/>
            <a:r>
              <a:rPr lang="zh-CN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也要放入</a:t>
            </a:r>
            <a:r>
              <a:rPr lang="en-US" altLang="zh-CN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r>
              <a:rPr lang="zh-CN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，才能追踪流量</a:t>
            </a:r>
            <a:endParaRPr lang="en-US" altLang="zh-CN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en-US" altLang="zh-CN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https://acupun.site/lecture/html5_CSS_javascript/pic/python-js-java-php-c.png">
            <a:extLst>
              <a:ext uri="{FF2B5EF4-FFF2-40B4-BE49-F238E27FC236}">
                <a16:creationId xmlns:a16="http://schemas.microsoft.com/office/drawing/2014/main" id="{463884C8-932F-4C0D-BD97-666A4B4E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99" y="1988840"/>
            <a:ext cx="5417937" cy="46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4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46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60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出版書籍 </a:t>
            </a:r>
            <a:r>
              <a:rPr lang="en-US" altLang="zh-CN" sz="60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1/3</a:t>
            </a:r>
            <a:endParaRPr lang="zh-TW" altLang="zh-TW" sz="6000" b="1" dirty="0"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6" y="1417377"/>
            <a:ext cx="9144000" cy="504056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effectLst/>
              </a:rPr>
              <a:t>(1)</a:t>
            </a:r>
            <a:r>
              <a:rPr lang="en-US" altLang="zh-TW" sz="2400" b="1" dirty="0">
                <a:effectLst/>
              </a:rPr>
              <a:t>.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 </a:t>
            </a:r>
            <a:r>
              <a:rPr lang="zh-TW" altLang="zh-TW" b="1" dirty="0">
                <a:effectLst/>
              </a:rPr>
              <a:t>陳擎文、劉政燊，『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Flash 3D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商務網站建置範本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—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結合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ASP, XML, Communication Serve</a:t>
            </a:r>
            <a:r>
              <a:rPr lang="en-US" altLang="zh-TW" b="1" dirty="0">
                <a:effectLst/>
              </a:rPr>
              <a:t>r, ColdFusion</a:t>
            </a:r>
            <a:r>
              <a:rPr lang="zh-TW" altLang="zh-TW" b="1" dirty="0">
                <a:effectLst/>
              </a:rPr>
              <a:t>』，金禾出版社，臺北市，</a:t>
            </a:r>
            <a:r>
              <a:rPr lang="en-US" altLang="zh-TW" b="1" dirty="0">
                <a:effectLst/>
              </a:rPr>
              <a:t>2003.9</a:t>
            </a:r>
            <a:endParaRPr lang="zh-TW" altLang="zh-TW" b="1" dirty="0">
              <a:effectLst/>
            </a:endParaRPr>
          </a:p>
          <a:p>
            <a:endParaRPr lang="zh-TW" altLang="zh-TW" dirty="0">
              <a:effectLst/>
            </a:endParaRPr>
          </a:p>
        </p:txBody>
      </p:sp>
      <p:pic>
        <p:nvPicPr>
          <p:cNvPr id="15" name="圖片 14" descr="flash3d.jpg">
            <a:extLst>
              <a:ext uri="{FF2B5EF4-FFF2-40B4-BE49-F238E27FC236}">
                <a16:creationId xmlns:a16="http://schemas.microsoft.com/office/drawing/2014/main" id="{C220D182-9074-4930-9D11-F72EC4D7B63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2764301"/>
            <a:ext cx="2736304" cy="386323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7EE3127-D63B-4E12-8663-54D7A7B3EDA6}"/>
              </a:ext>
            </a:extLst>
          </p:cNvPr>
          <p:cNvPicPr/>
          <p:nvPr/>
        </p:nvPicPr>
        <p:blipFill>
          <a:blip r:embed="rId3" cstate="print"/>
          <a:srcRect t="13060" b="20896"/>
          <a:stretch>
            <a:fillRect/>
          </a:stretch>
        </p:blipFill>
        <p:spPr bwMode="auto">
          <a:xfrm>
            <a:off x="3063142" y="2847975"/>
            <a:ext cx="5901346" cy="37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4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TW" sz="3200" b="1" dirty="0">
                <a:effectLst/>
              </a:rPr>
              <a:t>4.</a:t>
            </a:r>
            <a:r>
              <a:rPr lang="zh-TW" altLang="en-US" sz="3200" b="1" dirty="0">
                <a:effectLst/>
              </a:rPr>
              <a:t>學習</a:t>
            </a:r>
            <a:r>
              <a:rPr lang="en-US" altLang="zh-TW" sz="3200" b="1" dirty="0">
                <a:effectLst/>
              </a:rPr>
              <a:t>『</a:t>
            </a:r>
            <a:r>
              <a:rPr lang="zh-TW" altLang="en-US" sz="3200" b="1" dirty="0">
                <a:effectLst/>
              </a:rPr>
              <a:t>初階</a:t>
            </a:r>
            <a:r>
              <a:rPr lang="en-US" altLang="zh-TW" sz="3200" b="1" dirty="0">
                <a:effectLst/>
              </a:rPr>
              <a:t>』</a:t>
            </a:r>
            <a:r>
              <a:rPr lang="zh-TW" altLang="en-US" sz="3200" b="1" dirty="0">
                <a:effectLst/>
              </a:rPr>
              <a:t>網頁模板</a:t>
            </a:r>
            <a:endParaRPr lang="en-US" altLang="zh-TW" sz="3200" b="1" dirty="0">
              <a:effectLst/>
            </a:endParaRPr>
          </a:p>
          <a:p>
            <a:endParaRPr lang="en-US" altLang="zh-TW" sz="3200" b="1" dirty="0">
              <a:effectLst/>
            </a:endParaRPr>
          </a:p>
          <a:p>
            <a:r>
              <a:rPr lang="en-US" altLang="zh-CN" sz="3200" b="1" dirty="0">
                <a:effectLst/>
              </a:rPr>
              <a:t>5.</a:t>
            </a:r>
            <a:r>
              <a:rPr lang="zh-TW" altLang="en-US" sz="3200" b="1" dirty="0">
                <a:effectLst/>
              </a:rPr>
              <a:t>學習</a:t>
            </a:r>
            <a:r>
              <a:rPr lang="en-US" altLang="zh-TW" sz="3200" b="1" dirty="0">
                <a:effectLst/>
              </a:rPr>
              <a:t>『</a:t>
            </a:r>
            <a:r>
              <a:rPr lang="zh-TW" altLang="en-US" sz="3200" b="1" dirty="0">
                <a:effectLst/>
              </a:rPr>
              <a:t>進階</a:t>
            </a:r>
            <a:r>
              <a:rPr lang="en-US" altLang="zh-TW" sz="3200" b="1" dirty="0">
                <a:effectLst/>
              </a:rPr>
              <a:t>』</a:t>
            </a:r>
            <a:r>
              <a:rPr lang="zh-TW" altLang="en-US" sz="3200" b="1" dirty="0">
                <a:effectLst/>
              </a:rPr>
              <a:t>網頁設計</a:t>
            </a:r>
            <a:endParaRPr lang="en-US" altLang="zh-TW" sz="3200" b="1" dirty="0">
              <a:effectLst/>
            </a:endParaRPr>
          </a:p>
          <a:p>
            <a:pPr lvl="1"/>
            <a:r>
              <a:rPr lang="zh-TW" altLang="en-US" sz="2800" b="1" dirty="0">
                <a:solidFill>
                  <a:srgbClr val="C00000"/>
                </a:solidFill>
                <a:effectLst/>
              </a:rPr>
              <a:t>目前網頁設計主流</a:t>
            </a:r>
            <a:r>
              <a:rPr lang="zh-TW" altLang="en-US" sz="2800" b="1" dirty="0">
                <a:effectLst/>
              </a:rPr>
              <a:t>：</a:t>
            </a:r>
            <a:r>
              <a:rPr lang="zh-TW" altLang="en-US" sz="2800" b="1" dirty="0">
                <a:effectLst/>
                <a:highlight>
                  <a:srgbClr val="FFFF00"/>
                </a:highlight>
              </a:rPr>
              <a:t>響應性網頁</a:t>
            </a:r>
            <a:r>
              <a:rPr lang="en-US" altLang="zh-TW" sz="2800" b="1" dirty="0">
                <a:effectLst/>
                <a:highlight>
                  <a:srgbClr val="FFFF00"/>
                </a:highlight>
              </a:rPr>
              <a:t>RWD</a:t>
            </a:r>
            <a:r>
              <a:rPr lang="en-US" altLang="zh-TW" sz="2800" b="1" dirty="0">
                <a:effectLst/>
              </a:rPr>
              <a:t>(bootstrap)</a:t>
            </a:r>
          </a:p>
          <a:p>
            <a:endParaRPr lang="en-US" altLang="zh-TW" sz="3200" b="1" dirty="0">
              <a:effectLst/>
            </a:endParaRPr>
          </a:p>
          <a:p>
            <a:r>
              <a:rPr lang="zh-TW" altLang="en-US" sz="3200" b="1" dirty="0">
                <a:effectLst/>
                <a:highlight>
                  <a:srgbClr val="FFFF00"/>
                </a:highlight>
              </a:rPr>
              <a:t>未來應用</a:t>
            </a:r>
            <a:r>
              <a:rPr lang="en-US" altLang="zh-TW" sz="3200" b="1" dirty="0">
                <a:effectLst/>
              </a:rPr>
              <a:t>1</a:t>
            </a:r>
            <a:r>
              <a:rPr lang="zh-TW" altLang="en-US" sz="3200" b="1" dirty="0">
                <a:effectLst/>
              </a:rPr>
              <a:t>：</a:t>
            </a:r>
            <a:endParaRPr lang="en-US" altLang="zh-TW" sz="3200" b="1" dirty="0">
              <a:effectLst/>
            </a:endParaRPr>
          </a:p>
          <a:p>
            <a:pPr lvl="1"/>
            <a:r>
              <a:rPr lang="zh-TW" altLang="en-US" sz="2800" b="1" dirty="0">
                <a:solidFill>
                  <a:srgbClr val="C00000"/>
                </a:solidFill>
                <a:effectLst/>
              </a:rPr>
              <a:t>響應性網頁</a:t>
            </a:r>
            <a:r>
              <a:rPr lang="en-US" altLang="zh-CN" sz="2800" b="1" dirty="0">
                <a:solidFill>
                  <a:srgbClr val="C00000"/>
                </a:solidFill>
                <a:effectLst/>
              </a:rPr>
              <a:t>RWD</a:t>
            </a:r>
            <a:r>
              <a:rPr lang="zh-CN" altLang="en-US" sz="2800" b="1" dirty="0">
                <a:solidFill>
                  <a:srgbClr val="C00000"/>
                </a:solidFill>
                <a:effectLst/>
              </a:rPr>
              <a:t>，</a:t>
            </a:r>
            <a:r>
              <a:rPr lang="zh-TW" altLang="en-US" sz="2800" b="1" dirty="0">
                <a:solidFill>
                  <a:srgbClr val="C00000"/>
                </a:solidFill>
                <a:effectLst/>
              </a:rPr>
              <a:t>有助於搜尋引擎的</a:t>
            </a:r>
            <a:r>
              <a:rPr lang="en-US" altLang="zh-TW" sz="2800" b="1" dirty="0">
                <a:solidFill>
                  <a:srgbClr val="C00000"/>
                </a:solidFill>
                <a:effectLst/>
              </a:rPr>
              <a:t>SEO</a:t>
            </a:r>
            <a:r>
              <a:rPr lang="zh-TW" altLang="en-US" sz="2800" b="1" dirty="0">
                <a:solidFill>
                  <a:srgbClr val="C00000"/>
                </a:solidFill>
                <a:effectLst/>
              </a:rPr>
              <a:t>排名</a:t>
            </a:r>
            <a:r>
              <a:rPr lang="zh-TW" altLang="en-US" sz="2800" b="1" dirty="0">
                <a:effectLst/>
              </a:rPr>
              <a:t>，促進網路</a:t>
            </a:r>
            <a:r>
              <a:rPr lang="zh-CN" altLang="en-US" sz="2800" b="1" dirty="0">
                <a:solidFill>
                  <a:srgbClr val="C00000"/>
                </a:solidFill>
                <a:effectLst/>
              </a:rPr>
              <a:t>流量與</a:t>
            </a:r>
            <a:r>
              <a:rPr lang="zh-TW" altLang="en-US" sz="2800" b="1" dirty="0">
                <a:solidFill>
                  <a:srgbClr val="C00000"/>
                </a:solidFill>
                <a:effectLst/>
              </a:rPr>
              <a:t>行銷</a:t>
            </a:r>
            <a:endParaRPr lang="en-US" altLang="zh-TW" sz="2800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734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effectLst/>
              </a:rPr>
              <a:t>6</a:t>
            </a:r>
            <a:r>
              <a:rPr lang="en-US" altLang="zh-TW" sz="3600" b="1" dirty="0">
                <a:effectLst/>
              </a:rPr>
              <a:t>.</a:t>
            </a:r>
            <a:r>
              <a:rPr lang="zh-TW" altLang="en-US" sz="3600" b="1" dirty="0">
                <a:effectLst/>
              </a:rPr>
              <a:t>學習</a:t>
            </a:r>
            <a:r>
              <a:rPr lang="zh-CN" altLang="en-US" sz="3600" b="1" dirty="0">
                <a:effectLst/>
              </a:rPr>
              <a:t>各種</a:t>
            </a:r>
            <a:r>
              <a:rPr lang="zh-TW" altLang="en-US" sz="3600" b="1" dirty="0">
                <a:solidFill>
                  <a:srgbClr val="C00000"/>
                </a:solidFill>
                <a:effectLst/>
              </a:rPr>
              <a:t>架站</a:t>
            </a:r>
            <a:r>
              <a:rPr lang="zh-CN" altLang="en-US" sz="3600" b="1" dirty="0">
                <a:effectLst/>
              </a:rPr>
              <a:t>相關技術</a:t>
            </a:r>
            <a:endParaRPr lang="en-US" altLang="zh-CN" sz="3600" b="1" dirty="0">
              <a:effectLst/>
            </a:endParaRPr>
          </a:p>
          <a:p>
            <a:pPr lvl="1"/>
            <a:r>
              <a:rPr lang="en-US" altLang="zh-CN" sz="3200" b="1" dirty="0">
                <a:effectLst/>
              </a:rPr>
              <a:t>2</a:t>
            </a:r>
            <a:r>
              <a:rPr lang="zh-CN" altLang="en-US" sz="3200" b="1" dirty="0">
                <a:effectLst/>
              </a:rPr>
              <a:t>種常用</a:t>
            </a:r>
            <a:r>
              <a:rPr lang="zh-CN" altLang="en-US" sz="3200" b="1" dirty="0">
                <a:solidFill>
                  <a:srgbClr val="C00000"/>
                </a:solidFill>
                <a:effectLst/>
              </a:rPr>
              <a:t>架站工具</a:t>
            </a:r>
            <a:endParaRPr lang="en-US" altLang="zh-CN" sz="3200" b="1" dirty="0">
              <a:solidFill>
                <a:srgbClr val="C00000"/>
              </a:solidFill>
              <a:effectLst/>
            </a:endParaRPr>
          </a:p>
          <a:p>
            <a:pPr lvl="1"/>
            <a:r>
              <a:rPr lang="zh-TW" altLang="en-US" sz="3200" b="1" dirty="0">
                <a:effectLst/>
              </a:rPr>
              <a:t>學習申請</a:t>
            </a:r>
            <a:r>
              <a:rPr lang="zh-TW" altLang="en-US" sz="3200" b="1" dirty="0">
                <a:solidFill>
                  <a:srgbClr val="C00000"/>
                </a:solidFill>
                <a:effectLst/>
              </a:rPr>
              <a:t>網站空間</a:t>
            </a:r>
            <a:r>
              <a:rPr lang="zh-CN" altLang="en-US" sz="3200" b="1" dirty="0">
                <a:effectLst/>
              </a:rPr>
              <a:t>（免費，付費）</a:t>
            </a:r>
            <a:endParaRPr lang="en-US" altLang="zh-CN" sz="3200" b="1" dirty="0">
              <a:effectLst/>
            </a:endParaRPr>
          </a:p>
          <a:p>
            <a:pPr lvl="1"/>
            <a:r>
              <a:rPr lang="zh-TW" altLang="en-US" sz="3200" b="1" dirty="0">
                <a:effectLst/>
              </a:rPr>
              <a:t>學習</a:t>
            </a:r>
            <a:r>
              <a:rPr lang="zh-CN" altLang="en-US" sz="3200" b="1" dirty="0">
                <a:effectLst/>
              </a:rPr>
              <a:t>申請</a:t>
            </a:r>
            <a:r>
              <a:rPr lang="en-US" altLang="zh-TW" sz="3200" b="1" dirty="0">
                <a:solidFill>
                  <a:srgbClr val="C00000"/>
                </a:solidFill>
                <a:effectLst/>
              </a:rPr>
              <a:t>DN</a:t>
            </a:r>
            <a:r>
              <a:rPr lang="zh-CN" altLang="en-US" sz="3200" b="1" dirty="0">
                <a:solidFill>
                  <a:srgbClr val="C00000"/>
                </a:solidFill>
                <a:effectLst/>
              </a:rPr>
              <a:t>域名</a:t>
            </a:r>
            <a:r>
              <a:rPr lang="zh-CN" altLang="en-US" sz="3200" b="1" dirty="0">
                <a:effectLst/>
              </a:rPr>
              <a:t>（免費，付費）</a:t>
            </a:r>
            <a:endParaRPr lang="en-US" altLang="zh-CN" sz="3200" b="1" dirty="0">
              <a:effectLst/>
            </a:endParaRPr>
          </a:p>
          <a:p>
            <a:pPr lvl="1"/>
            <a:endParaRPr lang="en-US" altLang="zh-CN" sz="3200" b="1" dirty="0">
              <a:solidFill>
                <a:srgbClr val="C00000"/>
              </a:solidFill>
              <a:effectLst/>
            </a:endParaRPr>
          </a:p>
          <a:p>
            <a:pPr lvl="1"/>
            <a:r>
              <a:rPr lang="zh-TW" altLang="en-US" sz="3200" b="1" dirty="0">
                <a:effectLst/>
                <a:highlight>
                  <a:srgbClr val="FFFF00"/>
                </a:highlight>
              </a:rPr>
              <a:t>未來應用</a:t>
            </a:r>
            <a:r>
              <a:rPr lang="zh-TW" altLang="en-US" sz="3200" b="1" dirty="0">
                <a:effectLst/>
              </a:rPr>
              <a:t>：</a:t>
            </a:r>
            <a:r>
              <a:rPr lang="zh-TW" altLang="en-US" sz="3200" b="1" dirty="0">
                <a:solidFill>
                  <a:srgbClr val="C00000"/>
                </a:solidFill>
                <a:effectLst/>
              </a:rPr>
              <a:t>網站流量分析</a:t>
            </a:r>
            <a:r>
              <a:rPr lang="zh-TW" altLang="en-US" sz="3200" b="1" dirty="0">
                <a:effectLst/>
              </a:rPr>
              <a:t>，必須要在</a:t>
            </a:r>
            <a:r>
              <a:rPr lang="zh-TW" altLang="en-US" sz="3200" b="1" dirty="0">
                <a:solidFill>
                  <a:srgbClr val="C00000"/>
                </a:solidFill>
                <a:effectLst/>
              </a:rPr>
              <a:t>架設的網站</a:t>
            </a:r>
            <a:r>
              <a:rPr lang="zh-TW" altLang="en-US" sz="3200" b="1" dirty="0">
                <a:effectLst/>
              </a:rPr>
              <a:t>上測試</a:t>
            </a:r>
            <a:endParaRPr lang="en-US" altLang="zh-TW" sz="3200" b="1" dirty="0">
              <a:effectLst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2567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en-US" altLang="zh-TW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學習目前商用網站的共同結構：前端網頁＋後端網頁</a:t>
            </a:r>
            <a:endParaRPr lang="en-US" altLang="zh-TW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前端網頁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的技術：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endParaRPr lang="en-US" altLang="zh-TW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後端網頁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資料庫網頁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的技術：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PHP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mySQL</a:t>
            </a:r>
            <a:endParaRPr lang="en-US" altLang="zh-TW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en-US" altLang="zh-TW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使用資料庫</a:t>
            </a:r>
            <a:r>
              <a:rPr lang="en-US" altLang="zh-TW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SQL</a:t>
            </a:r>
            <a:r>
              <a:rPr lang="zh-TW" altLang="en-US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語法＋結合後端網頁技術</a:t>
            </a:r>
            <a:endParaRPr lang="en-US" altLang="zh-TW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r>
              <a:rPr lang="zh-TW" altLang="en-US" sz="28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自訂的</a:t>
            </a:r>
            <a:r>
              <a:rPr lang="en-US" altLang="zh-TW" sz="28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ERP</a:t>
            </a:r>
            <a:r>
              <a:rPr lang="zh-TW" altLang="en-US" sz="28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3200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課程目標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2570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6792"/>
            <a:ext cx="8807896" cy="5004792"/>
          </a:xfrm>
        </p:spPr>
        <p:txBody>
          <a:bodyPr>
            <a:noAutofit/>
          </a:bodyPr>
          <a:lstStyle/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學習網頁的結構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</a:p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endParaRPr lang="en-US" altLang="zh-CN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初階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網頁模板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進階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目前網頁設計主流：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響應性網頁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RWD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(bootstrap)</a:t>
            </a:r>
          </a:p>
          <a:p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各種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架站</a:t>
            </a:r>
            <a:r>
              <a:rPr lang="zh-CN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相關技術</a:t>
            </a:r>
            <a:r>
              <a:rPr lang="en-US" altLang="zh-CN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網站空間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DN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域名</a:t>
            </a:r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後端網頁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資料庫網頁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的技術：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PHP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mySQL</a:t>
            </a:r>
            <a:endParaRPr lang="en-US" altLang="zh-TW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自訂的</a:t>
            </a:r>
            <a:r>
              <a:rPr lang="en-US" altLang="zh-TW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ERP</a:t>
            </a:r>
            <a:r>
              <a:rPr lang="zh-TW" altLang="en-US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CN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使用資料庫</a:t>
            </a:r>
            <a:r>
              <a:rPr lang="en-US" altLang="zh-TW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SQL</a:t>
            </a:r>
            <a:r>
              <a:rPr lang="zh-TW" altLang="en-US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語法＋結合後端網頁技術</a:t>
            </a:r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總結：課程目標綱要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037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348880"/>
            <a:ext cx="8568952" cy="3672408"/>
          </a:xfrm>
        </p:spPr>
        <p:txBody>
          <a:bodyPr vert="horz" rtlCol="0">
            <a:normAutofit/>
          </a:bodyPr>
          <a:lstStyle/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上課採用什麼教學方式</a:t>
            </a:r>
            <a:r>
              <a:rPr lang="en-US" altLang="zh-CN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來達成課程目標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7522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2B6F7D-B2E5-4750-97E7-85CC0770C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252520" cy="5004792"/>
          </a:xfrm>
        </p:spPr>
        <p:txBody>
          <a:bodyPr>
            <a:noAutofit/>
          </a:bodyPr>
          <a:lstStyle/>
          <a:p>
            <a:r>
              <a:rPr lang="zh-CN" altLang="en-US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r>
              <a:rPr lang="en-US" altLang="zh-TW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：可以較輕鬆的方式，</a:t>
            </a:r>
            <a:endParaRPr lang="en-US" altLang="zh-CN" sz="3600" b="1" u="sng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學習各種技術，但都只體驗初級內容，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不求專精，知道樣貌即可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輕鬆，好玩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r>
              <a:rPr lang="en-US" altLang="zh-CN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3600" b="1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：採嚴謹地學習各種程式撰寫技巧</a:t>
            </a:r>
            <a:endParaRPr lang="en-US" altLang="zh-CN" sz="3600" b="1" u="sng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先學</a:t>
            </a:r>
            <a:r>
              <a:rPr lang="en-US" altLang="zh-TW" sz="3200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lang="en-US" altLang="zh-CN" sz="3200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3200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  <a:endParaRPr lang="en-US" altLang="zh-CN" sz="3200" b="1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再學</a:t>
            </a:r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響應性網頁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RWD</a:t>
            </a:r>
            <a:r>
              <a:rPr lang="zh-CN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bootstrap</a:t>
            </a:r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程式碼寫法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再學</a:t>
            </a:r>
            <a:r>
              <a:rPr lang="en-US" altLang="zh-TW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PHP</a:t>
            </a:r>
            <a:r>
              <a:rPr lang="zh-TW" altLang="en-US" sz="32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＋</a:t>
            </a:r>
            <a:r>
              <a:rPr lang="en-US" altLang="zh-TW" sz="3200" b="1" dirty="0" err="1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mySQL</a:t>
            </a:r>
            <a:r>
              <a:rPr lang="zh-CN" altLang="en-US" sz="32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程式碼寫法</a:t>
            </a:r>
            <a:endParaRPr lang="en-US" altLang="zh-CN" sz="32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045"/>
            <a:ext cx="8229600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課程的教學方式</a:t>
            </a:r>
            <a:endParaRPr lang="zh-TW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9701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488832" cy="1584176"/>
          </a:xfrm>
        </p:spPr>
        <p:txBody>
          <a:bodyPr vert="horz" rtlCol="0" anchor="b" anchorCtr="0">
            <a:normAutofit/>
          </a:bodyPr>
          <a:lstStyle/>
          <a:p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老師相關的業界經驗</a:t>
            </a:r>
            <a:endParaRPr lang="zh-TW" altLang="en-US" sz="6000" b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1239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2" y="95103"/>
            <a:ext cx="8927976" cy="1229996"/>
          </a:xfrm>
        </p:spPr>
        <p:txBody>
          <a:bodyPr>
            <a:noAutofit/>
          </a:bodyPr>
          <a:lstStyle/>
          <a:p>
            <a:pPr algn="ctr"/>
            <a:r>
              <a:rPr lang="zh-CN" altLang="en-US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CN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2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2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Autofit/>
          </a:bodyPr>
          <a:lstStyle/>
          <a:p>
            <a:r>
              <a:rPr lang="zh-CN" altLang="en-US" b="1" dirty="0">
                <a:effectLst/>
              </a:rPr>
              <a:t>業界經驗</a:t>
            </a:r>
            <a:r>
              <a:rPr lang="en-US" altLang="zh-CN" b="1" dirty="0">
                <a:effectLst/>
              </a:rPr>
              <a:t>1</a:t>
            </a:r>
            <a:r>
              <a:rPr lang="zh-CN" altLang="en-US" b="1" dirty="0">
                <a:effectLst/>
              </a:rPr>
              <a:t>：</a:t>
            </a:r>
            <a:r>
              <a:rPr lang="zh-TW" altLang="zh-TW" b="1" dirty="0">
                <a:effectLst/>
              </a:rPr>
              <a:t>製作：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藝術品拍賣網站</a:t>
            </a:r>
            <a:r>
              <a:rPr lang="zh-CN" altLang="en-US" b="1" dirty="0">
                <a:effectLst/>
              </a:rPr>
              <a:t>，</a:t>
            </a:r>
            <a:r>
              <a:rPr lang="zh-TW" altLang="zh-TW" b="1" dirty="0">
                <a:effectLst/>
              </a:rPr>
              <a:t>幫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台灣廠商</a:t>
            </a:r>
            <a:r>
              <a:rPr lang="zh-TW" altLang="zh-TW" b="1" dirty="0">
                <a:effectLst/>
              </a:rPr>
              <a:t>撰寫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Art auction</a:t>
            </a:r>
            <a:r>
              <a:rPr lang="en-US" altLang="zh-CN" b="1" dirty="0">
                <a:highlight>
                  <a:srgbClr val="FFFF00"/>
                </a:highlight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APP</a:t>
            </a:r>
            <a:endParaRPr lang="zh-TW" altLang="zh-TW" b="1" dirty="0">
              <a:effectLst/>
              <a:highlight>
                <a:srgbClr val="FFFF00"/>
              </a:highlight>
            </a:endParaRPr>
          </a:p>
          <a:p>
            <a:r>
              <a:rPr lang="zh-TW" altLang="zh-TW" b="1" dirty="0">
                <a:effectLst/>
              </a:rPr>
              <a:t>☎結合各種技術，</a:t>
            </a:r>
            <a:endParaRPr lang="en-US" altLang="zh-TW" b="1" dirty="0">
              <a:effectLst/>
            </a:endParaRPr>
          </a:p>
          <a:p>
            <a:r>
              <a:rPr lang="zh-TW" altLang="zh-TW" b="1" dirty="0">
                <a:effectLst/>
              </a:rPr>
              <a:t>包括：</a:t>
            </a:r>
            <a:r>
              <a:rPr lang="en-US" altLang="zh-TW" b="1" dirty="0" err="1">
                <a:effectLst/>
              </a:rPr>
              <a:t>PHP+smarty</a:t>
            </a:r>
            <a:r>
              <a:rPr lang="zh-TW" altLang="zh-TW" b="1" dirty="0">
                <a:effectLst/>
              </a:rPr>
              <a:t>、</a:t>
            </a:r>
            <a:endParaRPr lang="en-US" altLang="zh-TW" b="1" dirty="0">
              <a:effectLst/>
            </a:endParaRPr>
          </a:p>
          <a:p>
            <a:r>
              <a:rPr lang="en-US" altLang="zh-TW" b="1" dirty="0">
                <a:effectLst/>
              </a:rPr>
              <a:t>Bootstrap</a:t>
            </a:r>
            <a:r>
              <a:rPr lang="zh-TW" altLang="zh-TW" b="1" dirty="0">
                <a:effectLst/>
              </a:rPr>
              <a:t>、</a:t>
            </a:r>
            <a:endParaRPr lang="en-US" altLang="zh-TW" b="1" dirty="0">
              <a:effectLst/>
            </a:endParaRPr>
          </a:p>
          <a:p>
            <a:r>
              <a:rPr lang="en-US" altLang="zh-TW" b="1" dirty="0" err="1">
                <a:effectLst/>
              </a:rPr>
              <a:t>Jquery</a:t>
            </a:r>
            <a:r>
              <a:rPr lang="en-US" altLang="zh-TW" b="1" dirty="0">
                <a:effectLst/>
              </a:rPr>
              <a:t> mobile</a:t>
            </a:r>
            <a:r>
              <a:rPr lang="zh-TW" altLang="zh-TW" b="1" dirty="0">
                <a:effectLst/>
              </a:rPr>
              <a:t>、</a:t>
            </a:r>
            <a:endParaRPr lang="en-US" altLang="zh-TW" b="1" dirty="0">
              <a:effectLst/>
            </a:endParaRPr>
          </a:p>
          <a:p>
            <a:r>
              <a:rPr lang="en-US" altLang="zh-TW" b="1" dirty="0" err="1">
                <a:effectLst/>
              </a:rPr>
              <a:t>Javascript</a:t>
            </a:r>
            <a:endParaRPr lang="zh-TW" altLang="zh-TW" b="1" dirty="0">
              <a:effectLst/>
            </a:endParaRPr>
          </a:p>
        </p:txBody>
      </p:sp>
      <p:pic>
        <p:nvPicPr>
          <p:cNvPr id="13" name="圖片 12" descr="電腦版2-07.jpg">
            <a:extLst>
              <a:ext uri="{FF2B5EF4-FFF2-40B4-BE49-F238E27FC236}">
                <a16:creationId xmlns:a16="http://schemas.microsoft.com/office/drawing/2014/main" id="{FA40115D-E523-41BD-9A9A-B8E955B742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2728" y="3494790"/>
            <a:ext cx="5763260" cy="3242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459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-91852"/>
            <a:ext cx="8748464" cy="136480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6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ED6889C-D70F-431F-9997-730F330B5A0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52" y="1900260"/>
            <a:ext cx="3025480" cy="4599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2" descr="整理2-06.jpg">
            <a:extLst>
              <a:ext uri="{FF2B5EF4-FFF2-40B4-BE49-F238E27FC236}">
                <a16:creationId xmlns:a16="http://schemas.microsoft.com/office/drawing/2014/main" id="{FB797FE2-28FA-4C37-8999-309D0C3553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8486" y="1918693"/>
            <a:ext cx="3025480" cy="4532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 descr="整理2-08.jpg">
            <a:extLst>
              <a:ext uri="{FF2B5EF4-FFF2-40B4-BE49-F238E27FC236}">
                <a16:creationId xmlns:a16="http://schemas.microsoft.com/office/drawing/2014/main" id="{21CB4411-32B6-4905-8BCD-CEB26857308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2200" y="1968039"/>
            <a:ext cx="2737448" cy="4532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3501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Autofit/>
          </a:bodyPr>
          <a:lstStyle/>
          <a:p>
            <a:r>
              <a:rPr lang="zh-CN" altLang="en-US" b="1" dirty="0">
                <a:effectLst/>
              </a:rPr>
              <a:t>業界經驗</a:t>
            </a:r>
            <a:r>
              <a:rPr lang="en-US" altLang="zh-CN" b="1" dirty="0">
                <a:effectLst/>
              </a:rPr>
              <a:t>2</a:t>
            </a:r>
            <a:r>
              <a:rPr lang="zh-TW" altLang="zh-TW" b="1" dirty="0">
                <a:effectLst/>
              </a:rPr>
              <a:t>：</a:t>
            </a:r>
            <a:r>
              <a:rPr lang="zh-TW" altLang="zh-TW" b="1" u="sng" dirty="0">
                <a:effectLst/>
                <a:highlight>
                  <a:srgbClr val="FFFF00"/>
                </a:highlight>
              </a:rPr>
              <a:t>手機版的論壇程式</a:t>
            </a:r>
            <a:r>
              <a:rPr lang="zh-TW" altLang="zh-TW" b="1" u="sng" dirty="0">
                <a:effectLst/>
              </a:rPr>
              <a:t>（幫</a:t>
            </a:r>
            <a:r>
              <a:rPr lang="zh-CN" altLang="en-US" b="1" u="sng" dirty="0">
                <a:effectLst/>
                <a:highlight>
                  <a:srgbClr val="FFFF00"/>
                </a:highlight>
              </a:rPr>
              <a:t>香港</a:t>
            </a:r>
            <a:r>
              <a:rPr lang="zh-TW" altLang="zh-TW" b="1" u="sng" dirty="0">
                <a:effectLst/>
                <a:highlight>
                  <a:srgbClr val="FFFF00"/>
                </a:highlight>
              </a:rPr>
              <a:t>廠商</a:t>
            </a:r>
            <a:r>
              <a:rPr lang="zh-TW" altLang="zh-TW" b="1" u="sng" dirty="0">
                <a:effectLst/>
              </a:rPr>
              <a:t>撰寫）</a:t>
            </a:r>
            <a:endParaRPr lang="en-US" altLang="zh-TW" b="1" u="sng" dirty="0">
              <a:effectLst/>
            </a:endParaRPr>
          </a:p>
          <a:p>
            <a:r>
              <a:rPr lang="en-US" altLang="zh-TW" b="1" u="sng" dirty="0">
                <a:solidFill>
                  <a:srgbClr val="C00000"/>
                </a:solidFill>
                <a:effectLst/>
              </a:rPr>
              <a:t>Mobile version of the forum program</a:t>
            </a:r>
            <a:endParaRPr lang="zh-TW" altLang="zh-TW" b="1" u="sng" dirty="0">
              <a:solidFill>
                <a:srgbClr val="C00000"/>
              </a:solidFill>
              <a:effectLst/>
            </a:endParaRPr>
          </a:p>
          <a:p>
            <a:r>
              <a:rPr lang="zh-TW" altLang="zh-TW" sz="2000" b="1" dirty="0">
                <a:effectLst/>
              </a:rPr>
              <a:t>☎技術：結合各種技術，包括：</a:t>
            </a:r>
            <a:r>
              <a:rPr lang="en-US" altLang="zh-TW" sz="2000" b="1" dirty="0" err="1">
                <a:effectLst/>
              </a:rPr>
              <a:t>PHP+smarty</a:t>
            </a:r>
            <a:r>
              <a:rPr lang="zh-TW" altLang="zh-TW" sz="2000" b="1" dirty="0">
                <a:effectLst/>
              </a:rPr>
              <a:t>、</a:t>
            </a:r>
            <a:r>
              <a:rPr lang="en-US" altLang="zh-TW" sz="2000" b="1" dirty="0">
                <a:effectLst/>
              </a:rPr>
              <a:t>Bootstrap</a:t>
            </a:r>
            <a:r>
              <a:rPr lang="zh-TW" altLang="zh-TW" sz="2000" b="1" dirty="0">
                <a:effectLst/>
              </a:rPr>
              <a:t>、</a:t>
            </a:r>
            <a:r>
              <a:rPr lang="en-US" altLang="zh-TW" sz="2000" b="1" dirty="0" err="1">
                <a:effectLst/>
              </a:rPr>
              <a:t>Jquery</a:t>
            </a:r>
            <a:r>
              <a:rPr lang="en-US" altLang="zh-TW" sz="2000" b="1" dirty="0">
                <a:effectLst/>
              </a:rPr>
              <a:t> mobile</a:t>
            </a:r>
            <a:r>
              <a:rPr lang="zh-TW" altLang="zh-TW" sz="2000" b="1" dirty="0">
                <a:effectLst/>
              </a:rPr>
              <a:t>、</a:t>
            </a:r>
            <a:r>
              <a:rPr lang="en-US" altLang="zh-TW" sz="2000" b="1" dirty="0" err="1">
                <a:effectLst/>
              </a:rPr>
              <a:t>Javascript</a:t>
            </a:r>
            <a:endParaRPr lang="zh-TW" altLang="zh-TW" sz="2000" b="1" dirty="0">
              <a:effectLst/>
            </a:endParaRPr>
          </a:p>
        </p:txBody>
      </p:sp>
      <p:pic>
        <p:nvPicPr>
          <p:cNvPr id="12" name="圖片 11" descr="fdz_m01.png">
            <a:extLst>
              <a:ext uri="{FF2B5EF4-FFF2-40B4-BE49-F238E27FC236}">
                <a16:creationId xmlns:a16="http://schemas.microsoft.com/office/drawing/2014/main" id="{00BF5BC9-D018-433F-A7B3-B2D90B9B62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3111455"/>
            <a:ext cx="2393950" cy="3557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 descr="fdz_m01.png">
            <a:extLst>
              <a:ext uri="{FF2B5EF4-FFF2-40B4-BE49-F238E27FC236}">
                <a16:creationId xmlns:a16="http://schemas.microsoft.com/office/drawing/2014/main" id="{B6827E46-76DA-4B3F-BBBB-F6852E2513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5025" y="3116286"/>
            <a:ext cx="2393950" cy="3557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 descr="fdz_m02.png">
            <a:extLst>
              <a:ext uri="{FF2B5EF4-FFF2-40B4-BE49-F238E27FC236}">
                <a16:creationId xmlns:a16="http://schemas.microsoft.com/office/drawing/2014/main" id="{1E7B2362-71A0-40C9-AB60-6D896EC5FF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4812" y="3075752"/>
            <a:ext cx="2273866" cy="3769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標題 2">
            <a:extLst>
              <a:ext uri="{FF2B5EF4-FFF2-40B4-BE49-F238E27FC236}">
                <a16:creationId xmlns:a16="http://schemas.microsoft.com/office/drawing/2014/main" id="{1D398F8A-7875-4EEC-830F-9CAC0317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-91852"/>
            <a:ext cx="8748464" cy="136480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6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46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60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出版書籍</a:t>
            </a:r>
            <a:endParaRPr lang="zh-TW" altLang="zh-TW" sz="6000" b="1" dirty="0"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6" y="1417377"/>
            <a:ext cx="9144000" cy="504056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effectLst/>
              </a:rPr>
              <a:t>(1)</a:t>
            </a:r>
            <a:r>
              <a:rPr lang="en-US" altLang="zh-TW" sz="2400" b="1" dirty="0">
                <a:effectLst/>
              </a:rPr>
              <a:t>.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 </a:t>
            </a:r>
            <a:r>
              <a:rPr lang="zh-TW" altLang="zh-TW" b="1" dirty="0">
                <a:effectLst/>
              </a:rPr>
              <a:t>陳擎文、劉政燊，『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Flash 3D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商務網站建置範本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—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結合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ASP, XML, Communication Serve</a:t>
            </a:r>
            <a:r>
              <a:rPr lang="en-US" altLang="zh-TW" b="1" dirty="0">
                <a:effectLst/>
              </a:rPr>
              <a:t>r, ColdFusion</a:t>
            </a:r>
            <a:r>
              <a:rPr lang="zh-TW" altLang="zh-TW" b="1" dirty="0">
                <a:effectLst/>
              </a:rPr>
              <a:t>』，金禾出版社，臺北市，</a:t>
            </a:r>
            <a:r>
              <a:rPr lang="en-US" altLang="zh-TW" b="1" dirty="0">
                <a:effectLst/>
              </a:rPr>
              <a:t>2003.9</a:t>
            </a:r>
            <a:endParaRPr lang="zh-TW" altLang="zh-TW" b="1" dirty="0">
              <a:effectLst/>
            </a:endParaRPr>
          </a:p>
          <a:p>
            <a:endParaRPr lang="zh-TW" altLang="zh-TW" dirty="0">
              <a:effectLst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DD122A6-D4EB-4606-9F05-E253965448AF}"/>
              </a:ext>
            </a:extLst>
          </p:cNvPr>
          <p:cNvPicPr/>
          <p:nvPr/>
        </p:nvPicPr>
        <p:blipFill>
          <a:blip r:embed="rId2" cstate="print"/>
          <a:srcRect t="10652" b="14130"/>
          <a:stretch>
            <a:fillRect/>
          </a:stretch>
        </p:blipFill>
        <p:spPr bwMode="auto">
          <a:xfrm>
            <a:off x="0" y="-27943"/>
            <a:ext cx="4860032" cy="345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0E51D32-57E9-4FE1-86F9-FB5F314F8140}"/>
              </a:ext>
            </a:extLst>
          </p:cNvPr>
          <p:cNvPicPr/>
          <p:nvPr/>
        </p:nvPicPr>
        <p:blipFill>
          <a:blip r:embed="rId3" cstate="print"/>
          <a:srcRect t="11257" b="16687"/>
          <a:stretch>
            <a:fillRect/>
          </a:stretch>
        </p:blipFill>
        <p:spPr bwMode="auto">
          <a:xfrm>
            <a:off x="4751512" y="1326"/>
            <a:ext cx="4360302" cy="342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2475866-7082-4467-BF74-71FA4CA8258F}"/>
              </a:ext>
            </a:extLst>
          </p:cNvPr>
          <p:cNvPicPr/>
          <p:nvPr/>
        </p:nvPicPr>
        <p:blipFill>
          <a:blip r:embed="rId4" cstate="print"/>
          <a:srcRect t="13678" b="15527"/>
          <a:stretch>
            <a:fillRect/>
          </a:stretch>
        </p:blipFill>
        <p:spPr bwMode="auto">
          <a:xfrm>
            <a:off x="1" y="3481030"/>
            <a:ext cx="4860032" cy="314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95978C7-F063-4968-825C-348A9FF3E652}"/>
              </a:ext>
            </a:extLst>
          </p:cNvPr>
          <p:cNvPicPr/>
          <p:nvPr/>
        </p:nvPicPr>
        <p:blipFill>
          <a:blip r:embed="rId5" cstate="print"/>
          <a:srcRect t="11069" b="7490"/>
          <a:stretch>
            <a:fillRect/>
          </a:stretch>
        </p:blipFill>
        <p:spPr bwMode="auto">
          <a:xfrm>
            <a:off x="4391566" y="3400643"/>
            <a:ext cx="4825365" cy="345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0280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Autofit/>
          </a:bodyPr>
          <a:lstStyle/>
          <a:p>
            <a:r>
              <a:rPr lang="zh-CN" altLang="en-US" b="1" dirty="0">
                <a:effectLst/>
              </a:rPr>
              <a:t>業界經驗</a:t>
            </a:r>
            <a:r>
              <a:rPr lang="en-US" altLang="zh-CN" b="1" dirty="0">
                <a:effectLst/>
              </a:rPr>
              <a:t>3</a:t>
            </a:r>
            <a:r>
              <a:rPr lang="zh-CN" altLang="en-US" b="1" dirty="0">
                <a:effectLst/>
              </a:rPr>
              <a:t>：</a:t>
            </a:r>
            <a:r>
              <a:rPr lang="zh-TW" altLang="zh-TW" b="1" dirty="0">
                <a:effectLst/>
              </a:rPr>
              <a:t>製作</a:t>
            </a:r>
            <a:r>
              <a:rPr lang="zh-TW" altLang="zh-TW" b="1" u="sng" dirty="0">
                <a:effectLst/>
              </a:rPr>
              <a:t>大陸</a:t>
            </a:r>
            <a:r>
              <a:rPr lang="zh-CN" altLang="en-US" b="1" u="sng" dirty="0">
                <a:effectLst/>
                <a:highlight>
                  <a:srgbClr val="FFFF00"/>
                </a:highlight>
              </a:rPr>
              <a:t>遠距</a:t>
            </a:r>
            <a:r>
              <a:rPr lang="zh-TW" altLang="zh-TW" b="1" u="sng" dirty="0">
                <a:effectLst/>
                <a:highlight>
                  <a:srgbClr val="FFFF00"/>
                </a:highlight>
              </a:rPr>
              <a:t>診療系統</a:t>
            </a:r>
            <a:r>
              <a:rPr lang="zh-TW" altLang="en-US" b="1" u="sng" dirty="0">
                <a:effectLst/>
                <a:highlight>
                  <a:srgbClr val="FFFF00"/>
                </a:highlight>
              </a:rPr>
              <a:t> </a:t>
            </a:r>
            <a:r>
              <a:rPr lang="en-US" altLang="zh-TW" b="1" u="sng" dirty="0">
                <a:effectLst/>
                <a:highlight>
                  <a:srgbClr val="FFFF00"/>
                </a:highlight>
              </a:rPr>
              <a:t>(</a:t>
            </a:r>
            <a:r>
              <a:rPr lang="zh-TW" altLang="zh-TW" b="1" u="sng" dirty="0">
                <a:effectLst/>
              </a:rPr>
              <a:t>幫</a:t>
            </a:r>
            <a:r>
              <a:rPr lang="zh-TW" altLang="zh-TW" b="1" u="sng" dirty="0">
                <a:effectLst/>
                <a:highlight>
                  <a:srgbClr val="FFFF00"/>
                </a:highlight>
              </a:rPr>
              <a:t>大陸連鎖診所</a:t>
            </a:r>
            <a:r>
              <a:rPr lang="zh-TW" altLang="zh-TW" b="1" u="sng" dirty="0">
                <a:effectLst/>
              </a:rPr>
              <a:t>製作</a:t>
            </a:r>
            <a:r>
              <a:rPr lang="en-US" altLang="zh-TW" b="1" u="sng" dirty="0">
                <a:effectLst/>
              </a:rPr>
              <a:t>)</a:t>
            </a:r>
          </a:p>
          <a:p>
            <a:r>
              <a:rPr lang="en-US" altLang="zh-TW" sz="3600" b="1" u="sng" dirty="0">
                <a:solidFill>
                  <a:srgbClr val="C00000"/>
                </a:solidFill>
                <a:effectLst/>
              </a:rPr>
              <a:t>telemedicine system</a:t>
            </a:r>
            <a:r>
              <a:rPr lang="zh-TW" altLang="en-US" sz="3600" b="1" u="sng" dirty="0">
                <a:effectLst/>
              </a:rPr>
              <a:t> </a:t>
            </a:r>
            <a:endParaRPr lang="en-US" altLang="zh-TW" sz="3600" b="1" u="sng" dirty="0">
              <a:effectLst/>
            </a:endParaRPr>
          </a:p>
          <a:p>
            <a:r>
              <a:rPr lang="zh-TW" altLang="zh-TW" b="1" dirty="0">
                <a:effectLst/>
              </a:rPr>
              <a:t>☎功能</a:t>
            </a:r>
            <a:r>
              <a:rPr lang="en-US" altLang="zh-TW" b="1" dirty="0">
                <a:effectLst/>
              </a:rPr>
              <a:t>1</a:t>
            </a:r>
            <a:r>
              <a:rPr lang="zh-TW" altLang="zh-TW" b="1" dirty="0">
                <a:effectLst/>
              </a:rPr>
              <a:t>：這是幫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中醫診所</a:t>
            </a:r>
            <a:r>
              <a:rPr lang="zh-TW" altLang="zh-TW" b="1" dirty="0">
                <a:effectLst/>
              </a:rPr>
              <a:t>，所製作的線上診療系統，患者可以偏布大陸各省或海外，都可以登入這個診療系統，成為會員並掛號後，向寶泰堂的醫師求診</a:t>
            </a:r>
          </a:p>
          <a:p>
            <a:endParaRPr lang="zh-TW" altLang="zh-TW" sz="2000" b="1" dirty="0">
              <a:effectLst/>
            </a:endParaRPr>
          </a:p>
        </p:txBody>
      </p:sp>
      <p:sp>
        <p:nvSpPr>
          <p:cNvPr id="12" name="標題 2">
            <a:extLst>
              <a:ext uri="{FF2B5EF4-FFF2-40B4-BE49-F238E27FC236}">
                <a16:creationId xmlns:a16="http://schemas.microsoft.com/office/drawing/2014/main" id="{856F96A9-26ED-4384-B57F-536F34F0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-91852"/>
            <a:ext cx="8748464" cy="136480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6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4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圖片 11" descr="Screenshot_2017-02-22-18-45-35-21.png">
            <a:extLst>
              <a:ext uri="{FF2B5EF4-FFF2-40B4-BE49-F238E27FC236}">
                <a16:creationId xmlns:a16="http://schemas.microsoft.com/office/drawing/2014/main" id="{343AC0AF-9B4F-4EC2-AB61-5D4A122DFA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1007"/>
            <a:ext cx="2303780" cy="4096385"/>
          </a:xfrm>
          <a:prstGeom prst="rect">
            <a:avLst/>
          </a:prstGeom>
        </p:spPr>
      </p:pic>
      <p:pic>
        <p:nvPicPr>
          <p:cNvPr id="13" name="圖片 12" descr="Screenshot_2017-02-22-18-45-21-20.png">
            <a:extLst>
              <a:ext uri="{FF2B5EF4-FFF2-40B4-BE49-F238E27FC236}">
                <a16:creationId xmlns:a16="http://schemas.microsoft.com/office/drawing/2014/main" id="{DFA6CC11-EB85-468F-9A39-D5214EE6F0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1901007"/>
            <a:ext cx="2303780" cy="4096385"/>
          </a:xfrm>
          <a:prstGeom prst="rect">
            <a:avLst/>
          </a:prstGeom>
        </p:spPr>
      </p:pic>
      <p:pic>
        <p:nvPicPr>
          <p:cNvPr id="14" name="圖片 13" descr="Screenshot_2017-02-22-18-45-07-90.png">
            <a:extLst>
              <a:ext uri="{FF2B5EF4-FFF2-40B4-BE49-F238E27FC236}">
                <a16:creationId xmlns:a16="http://schemas.microsoft.com/office/drawing/2014/main" id="{5455397C-AD03-4C47-AB62-64B00D55B92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6492" y="1901007"/>
            <a:ext cx="2303780" cy="4096385"/>
          </a:xfrm>
          <a:prstGeom prst="rect">
            <a:avLst/>
          </a:prstGeom>
        </p:spPr>
      </p:pic>
      <p:pic>
        <p:nvPicPr>
          <p:cNvPr id="15" name="圖片 14" descr="Screenshot_2017-02-22-18-44-53-68.png">
            <a:extLst>
              <a:ext uri="{FF2B5EF4-FFF2-40B4-BE49-F238E27FC236}">
                <a16:creationId xmlns:a16="http://schemas.microsoft.com/office/drawing/2014/main" id="{92AFAB4C-43BB-41B4-8B98-ACE4FD7450C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3486" y="1924903"/>
            <a:ext cx="2303780" cy="4096385"/>
          </a:xfrm>
          <a:prstGeom prst="rect">
            <a:avLst/>
          </a:prstGeom>
        </p:spPr>
      </p:pic>
      <p:sp>
        <p:nvSpPr>
          <p:cNvPr id="17" name="標題 2">
            <a:extLst>
              <a:ext uri="{FF2B5EF4-FFF2-40B4-BE49-F238E27FC236}">
                <a16:creationId xmlns:a16="http://schemas.microsoft.com/office/drawing/2014/main" id="{38325B4E-4228-46FA-83F7-6222E33E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-91852"/>
            <a:ext cx="8748464" cy="136480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6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762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圖片 10" descr="Screenshot_2017-02-22-18-45-13-92.png">
            <a:extLst>
              <a:ext uri="{FF2B5EF4-FFF2-40B4-BE49-F238E27FC236}">
                <a16:creationId xmlns:a16="http://schemas.microsoft.com/office/drawing/2014/main" id="{EC0C321C-69EC-4193-89F5-D58C179CCB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32978"/>
            <a:ext cx="2303780" cy="4096385"/>
          </a:xfrm>
          <a:prstGeom prst="rect">
            <a:avLst/>
          </a:prstGeom>
        </p:spPr>
      </p:pic>
      <p:pic>
        <p:nvPicPr>
          <p:cNvPr id="16" name="圖片 15" descr="menu04.png">
            <a:extLst>
              <a:ext uri="{FF2B5EF4-FFF2-40B4-BE49-F238E27FC236}">
                <a16:creationId xmlns:a16="http://schemas.microsoft.com/office/drawing/2014/main" id="{F8D0BDDB-E493-49F8-A359-3CD3977DEF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4242" y="2263458"/>
            <a:ext cx="2287270" cy="4065905"/>
          </a:xfrm>
          <a:prstGeom prst="rect">
            <a:avLst/>
          </a:prstGeom>
        </p:spPr>
      </p:pic>
      <p:pic>
        <p:nvPicPr>
          <p:cNvPr id="17" name="圖片 16" descr="menu01.png">
            <a:extLst>
              <a:ext uri="{FF2B5EF4-FFF2-40B4-BE49-F238E27FC236}">
                <a16:creationId xmlns:a16="http://schemas.microsoft.com/office/drawing/2014/main" id="{7EF48E18-5A93-46C3-BC09-7BC631838C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2737" y="2304073"/>
            <a:ext cx="2228215" cy="3861226"/>
          </a:xfrm>
          <a:prstGeom prst="rect">
            <a:avLst/>
          </a:prstGeom>
        </p:spPr>
      </p:pic>
      <p:pic>
        <p:nvPicPr>
          <p:cNvPr id="18" name="圖片 17" descr="Snap11.png">
            <a:extLst>
              <a:ext uri="{FF2B5EF4-FFF2-40B4-BE49-F238E27FC236}">
                <a16:creationId xmlns:a16="http://schemas.microsoft.com/office/drawing/2014/main" id="{6B580E0A-7695-4273-B00A-ACC66D94EE3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2177" y="2277511"/>
            <a:ext cx="2216150" cy="3887779"/>
          </a:xfrm>
          <a:prstGeom prst="rect">
            <a:avLst/>
          </a:prstGeom>
        </p:spPr>
      </p:pic>
      <p:sp>
        <p:nvSpPr>
          <p:cNvPr id="13" name="標題 2">
            <a:extLst>
              <a:ext uri="{FF2B5EF4-FFF2-40B4-BE49-F238E27FC236}">
                <a16:creationId xmlns:a16="http://schemas.microsoft.com/office/drawing/2014/main" id="{D7A27934-6653-497E-B92A-B0836387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-91852"/>
            <a:ext cx="8748464" cy="136480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業界經驗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：電子商務</a:t>
            </a: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b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server</a:t>
            </a:r>
            <a:r>
              <a:rPr lang="zh-CN" altLang="en-US" sz="36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端網站設計</a:t>
            </a:r>
            <a:endParaRPr lang="zh-TW" altLang="zh-TW" sz="3600" b="1" dirty="0">
              <a:highlight>
                <a:srgbClr val="FFFF00"/>
              </a:highlight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322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96D94E-93AF-4499-A077-7700FDD5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776864" cy="2088232"/>
          </a:xfrm>
        </p:spPr>
        <p:txBody>
          <a:bodyPr vert="horz" rtlCol="0" anchor="b" anchorCtr="0">
            <a:normAutofit/>
          </a:bodyPr>
          <a:lstStyle/>
          <a:p>
            <a:r>
              <a:rPr lang="zh-CN" altLang="en-US" sz="72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教科書，評分方式</a:t>
            </a:r>
            <a:endParaRPr lang="zh-TW" altLang="en-US" sz="7200" b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207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A58D250-C1FB-4A5B-BD1C-2FCA52471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600200"/>
            <a:ext cx="9252520" cy="5257800"/>
          </a:xfrm>
        </p:spPr>
        <p:txBody>
          <a:bodyPr>
            <a:normAutofit fontScale="92500"/>
          </a:bodyPr>
          <a:lstStyle/>
          <a:p>
            <a:r>
              <a:rPr lang="zh-TW" altLang="en-US" sz="3200" b="1" dirty="0"/>
              <a:t>（</a:t>
            </a:r>
            <a:r>
              <a:rPr lang="en-US" altLang="zh-CN" sz="3200" b="1" dirty="0"/>
              <a:t>1</a:t>
            </a:r>
            <a:r>
              <a:rPr lang="zh-TW" altLang="en-US" sz="3200" b="1" dirty="0"/>
              <a:t>）</a:t>
            </a:r>
            <a:r>
              <a:rPr lang="zh-CN" altLang="en-US" sz="3200" b="1" dirty="0"/>
              <a:t>教材</a:t>
            </a:r>
            <a:r>
              <a:rPr lang="zh-TW" altLang="en-US" sz="3200" b="1" dirty="0"/>
              <a:t>：</a:t>
            </a:r>
            <a:endParaRPr lang="en-US" altLang="zh-TW" sz="3200" b="1" dirty="0"/>
          </a:p>
          <a:p>
            <a:pPr lvl="1"/>
            <a:r>
              <a:rPr lang="zh-CN" altLang="en-US" b="1" dirty="0"/>
              <a:t>老師的教學網站</a:t>
            </a:r>
            <a:endParaRPr lang="en-US" altLang="zh-CN" b="1" dirty="0"/>
          </a:p>
          <a:p>
            <a:pPr lvl="1"/>
            <a:r>
              <a:rPr lang="en-US" altLang="zh-TW" b="1" dirty="0">
                <a:hlinkClick r:id="rId2"/>
              </a:rPr>
              <a:t>https://acupun.site/lecture/cmedia/</a:t>
            </a:r>
            <a:endParaRPr lang="en-US" altLang="zh-TW" b="1" dirty="0"/>
          </a:p>
          <a:p>
            <a:pPr lvl="1"/>
            <a:endParaRPr lang="en-US" altLang="zh-TW" b="1" dirty="0"/>
          </a:p>
          <a:p>
            <a:r>
              <a:rPr lang="zh-CN" altLang="en-US" sz="3200" b="1" dirty="0"/>
              <a:t>（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）其它參考教材：</a:t>
            </a:r>
            <a:endParaRPr lang="en-US" altLang="zh-CN" sz="3200" b="1" dirty="0"/>
          </a:p>
          <a:p>
            <a:pPr lvl="1"/>
            <a:r>
              <a:rPr lang="en-US" altLang="zh-TW" sz="2800" b="1" dirty="0"/>
              <a:t>Html w3school:</a:t>
            </a:r>
            <a:r>
              <a:rPr lang="en-US" altLang="zh-TW" sz="2800" b="1" dirty="0">
                <a:hlinkClick r:id="rId3"/>
              </a:rPr>
              <a:t>https://www.w3schools.com/js/</a:t>
            </a:r>
            <a:endParaRPr lang="en-US" altLang="zh-TW" sz="2800" b="1" dirty="0"/>
          </a:p>
          <a:p>
            <a:pPr lvl="1"/>
            <a:r>
              <a:rPr lang="en-US" altLang="zh-TW" sz="2800" b="1" dirty="0" err="1"/>
              <a:t>javascript</a:t>
            </a:r>
            <a:r>
              <a:rPr lang="en-US" altLang="zh-TW" sz="2800" b="1" dirty="0"/>
              <a:t> :</a:t>
            </a:r>
            <a:r>
              <a:rPr lang="en-US" altLang="zh-TW" sz="2800" b="1" dirty="0">
                <a:hlinkClick r:id="rId4"/>
              </a:rPr>
              <a:t>https://www.w3schools.com/html/default.asp</a:t>
            </a:r>
            <a:endParaRPr lang="en-US" altLang="zh-TW" sz="2800" b="1" dirty="0"/>
          </a:p>
          <a:p>
            <a:pPr lvl="1"/>
            <a:r>
              <a:rPr lang="en-US" altLang="zh-CN" sz="2800" b="1" dirty="0"/>
              <a:t>Bootstrap: </a:t>
            </a:r>
            <a:r>
              <a:rPr lang="en-US" altLang="zh-CN" sz="2800" b="1" dirty="0">
                <a:hlinkClick r:id="rId5"/>
              </a:rPr>
              <a:t>https://getbootstrap.com/</a:t>
            </a:r>
            <a:endParaRPr lang="en-US" altLang="zh-CN" sz="2800" b="1" dirty="0"/>
          </a:p>
          <a:p>
            <a:pPr lvl="1"/>
            <a:r>
              <a:rPr lang="en-US" altLang="zh-CN" sz="2800" b="1" dirty="0" err="1"/>
              <a:t>Php+mysQL</a:t>
            </a:r>
            <a:r>
              <a:rPr lang="en-US" altLang="zh-CN" sz="2800" b="1" dirty="0"/>
              <a:t>: </a:t>
            </a:r>
            <a:r>
              <a:rPr lang="en-US" altLang="zh-CN" sz="2800" b="1" dirty="0">
                <a:hlinkClick r:id="rId6"/>
              </a:rPr>
              <a:t>https://www.w3schools.com/php/default.asp</a:t>
            </a:r>
            <a:endParaRPr lang="en-US" altLang="zh-CN" sz="2800" b="1" dirty="0"/>
          </a:p>
          <a:p>
            <a:pPr marL="457200" lvl="1" indent="0">
              <a:buNone/>
            </a:pPr>
            <a:endParaRPr lang="en-US" altLang="zh-CN" sz="2800" b="1" dirty="0"/>
          </a:p>
          <a:p>
            <a:pPr lvl="1"/>
            <a:endParaRPr lang="en-US" altLang="zh-TW" sz="2800" b="1" dirty="0"/>
          </a:p>
          <a:p>
            <a:pPr lvl="1"/>
            <a:endParaRPr lang="en-US" altLang="zh-TW" sz="2800" b="1" dirty="0"/>
          </a:p>
          <a:p>
            <a:pPr lvl="1"/>
            <a:endParaRPr lang="en-US" altLang="zh-TW" sz="3200" b="1" dirty="0"/>
          </a:p>
          <a:p>
            <a:pPr lvl="1"/>
            <a:endParaRPr lang="zh-TW" altLang="en-US" sz="3600" b="1" dirty="0"/>
          </a:p>
          <a:p>
            <a:pPr lvl="1"/>
            <a:endParaRPr lang="en-US" altLang="zh-TW" sz="36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B0C77A1-4805-41EE-A19C-53B5F1AA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9671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本學期的評分方式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5257800"/>
          </a:xfrm>
        </p:spPr>
        <p:txBody>
          <a:bodyPr>
            <a:normAutofit fontScale="92500"/>
          </a:bodyPr>
          <a:lstStyle/>
          <a:p>
            <a:r>
              <a:rPr lang="en-US" altLang="zh-CN" sz="3200" b="1" dirty="0"/>
              <a:t>1.</a:t>
            </a:r>
            <a:r>
              <a:rPr lang="zh-CN" altLang="en-US" sz="3200" b="1" dirty="0"/>
              <a:t>上課分數，作業分數：</a:t>
            </a:r>
            <a:endParaRPr lang="en-US" altLang="zh-CN" sz="3200" b="1" dirty="0"/>
          </a:p>
          <a:p>
            <a:pPr lvl="1"/>
            <a:r>
              <a:rPr lang="zh-CN" altLang="en-US" sz="2800" b="1" dirty="0"/>
              <a:t>上課來跟著老師做範例就有加分（使用</a:t>
            </a:r>
            <a:r>
              <a:rPr lang="en-US" altLang="zh-CN" sz="2800" b="1" dirty="0" err="1">
                <a:highlight>
                  <a:srgbClr val="FFFF00"/>
                </a:highlight>
              </a:rPr>
              <a:t>Zuvio</a:t>
            </a:r>
            <a:r>
              <a:rPr lang="zh-CN" altLang="en-US" sz="2800" b="1" dirty="0"/>
              <a:t>來加分）</a:t>
            </a:r>
            <a:endParaRPr lang="en-US" altLang="zh-CN" sz="2800" b="1" dirty="0"/>
          </a:p>
          <a:p>
            <a:pPr lvl="1"/>
            <a:r>
              <a:rPr lang="en-US" altLang="zh-CN" sz="2800" b="1" dirty="0">
                <a:solidFill>
                  <a:srgbClr val="C00000"/>
                </a:solidFill>
              </a:rPr>
              <a:t>50%</a:t>
            </a:r>
          </a:p>
          <a:p>
            <a:pPr lvl="1"/>
            <a:r>
              <a:rPr lang="zh-CN" altLang="en-US" sz="2800" b="1" dirty="0"/>
              <a:t>做練習範例：作業（使用</a:t>
            </a:r>
            <a:r>
              <a:rPr lang="en-US" altLang="zh-CN" sz="2800" b="1" dirty="0" err="1">
                <a:highlight>
                  <a:srgbClr val="FFFF00"/>
                </a:highlight>
              </a:rPr>
              <a:t>Zuvio</a:t>
            </a:r>
            <a:r>
              <a:rPr lang="zh-CN" altLang="en-US" sz="2800" b="1" dirty="0"/>
              <a:t>來上傳作業）</a:t>
            </a:r>
            <a:endParaRPr lang="en-US" altLang="zh-CN" sz="2800" b="1" dirty="0"/>
          </a:p>
          <a:p>
            <a:r>
              <a:rPr lang="en-US" altLang="zh-CN" sz="3200" b="1" dirty="0"/>
              <a:t>2.</a:t>
            </a:r>
            <a:r>
              <a:rPr lang="zh-CN" altLang="en-US" sz="3200" b="1" dirty="0"/>
              <a:t>期中作業分數（</a:t>
            </a:r>
            <a:r>
              <a:rPr lang="en-US" altLang="zh-CN" sz="3200" b="1" dirty="0" err="1">
                <a:highlight>
                  <a:srgbClr val="FFFF00"/>
                </a:highlight>
              </a:rPr>
              <a:t>Zuvio</a:t>
            </a:r>
            <a:r>
              <a:rPr lang="zh-CN" altLang="en-US" sz="3200" b="1" dirty="0"/>
              <a:t>上傳，或</a:t>
            </a:r>
            <a:r>
              <a:rPr lang="en-US" altLang="zh-CN" sz="3200" b="1" dirty="0" err="1">
                <a:highlight>
                  <a:srgbClr val="FFFF00"/>
                </a:highlight>
              </a:rPr>
              <a:t>i</a:t>
            </a:r>
            <a:r>
              <a:rPr lang="zh-CN" altLang="en-US" sz="3200" b="1" dirty="0">
                <a:highlight>
                  <a:srgbClr val="FFFF00"/>
                </a:highlight>
              </a:rPr>
              <a:t>學園</a:t>
            </a:r>
            <a:r>
              <a:rPr lang="en-US" altLang="zh-CN" sz="3200" b="1" dirty="0">
                <a:highlight>
                  <a:srgbClr val="FFFF00"/>
                </a:highlight>
              </a:rPr>
              <a:t>PLUS</a:t>
            </a:r>
            <a:r>
              <a:rPr lang="zh-CN" altLang="en-US" sz="3200" b="1" dirty="0"/>
              <a:t>上傳）</a:t>
            </a:r>
            <a:endParaRPr lang="en-US" altLang="zh-CN" sz="3200" b="1" dirty="0"/>
          </a:p>
          <a:p>
            <a:pPr lvl="1"/>
            <a:r>
              <a:rPr lang="en-US" altLang="zh-CN" sz="2800" b="1" dirty="0">
                <a:solidFill>
                  <a:srgbClr val="C00000"/>
                </a:solidFill>
              </a:rPr>
              <a:t>25%</a:t>
            </a:r>
          </a:p>
          <a:p>
            <a:r>
              <a:rPr lang="en-US" altLang="zh-TW" sz="3200" b="1" dirty="0"/>
              <a:t>3.</a:t>
            </a:r>
            <a:r>
              <a:rPr lang="zh-CN" altLang="en-US" sz="3200" b="1" dirty="0"/>
              <a:t>期末作業分數（</a:t>
            </a:r>
            <a:r>
              <a:rPr lang="en-US" altLang="zh-CN" sz="3200" b="1" dirty="0" err="1">
                <a:highlight>
                  <a:srgbClr val="FFFF00"/>
                </a:highlight>
              </a:rPr>
              <a:t>Zuvio</a:t>
            </a:r>
            <a:r>
              <a:rPr lang="zh-CN" altLang="en-US" sz="3200" b="1" dirty="0"/>
              <a:t>上傳，或</a:t>
            </a:r>
            <a:r>
              <a:rPr lang="en-US" altLang="zh-CN" sz="3200" b="1" dirty="0" err="1">
                <a:highlight>
                  <a:srgbClr val="FFFF00"/>
                </a:highlight>
              </a:rPr>
              <a:t>i</a:t>
            </a:r>
            <a:r>
              <a:rPr lang="zh-CN" altLang="en-US" sz="3200" b="1" dirty="0">
                <a:highlight>
                  <a:srgbClr val="FFFF00"/>
                </a:highlight>
              </a:rPr>
              <a:t>學園</a:t>
            </a:r>
            <a:r>
              <a:rPr lang="en-US" altLang="zh-CN" sz="3200" b="1" dirty="0">
                <a:highlight>
                  <a:srgbClr val="FFFF00"/>
                </a:highlight>
              </a:rPr>
              <a:t>PLUS</a:t>
            </a:r>
            <a:r>
              <a:rPr lang="zh-CN" altLang="en-US" sz="3200" b="1" dirty="0"/>
              <a:t>上傳）</a:t>
            </a:r>
            <a:endParaRPr lang="en-US" altLang="zh-CN" sz="3200" b="1" dirty="0"/>
          </a:p>
          <a:p>
            <a:pPr lvl="1"/>
            <a:r>
              <a:rPr lang="zh-CN" altLang="en-US" sz="2800" b="1" dirty="0"/>
              <a:t>考作業練習過的範例，或課本指定範例</a:t>
            </a:r>
            <a:endParaRPr lang="en-US" altLang="zh-CN" sz="2800" b="1" dirty="0"/>
          </a:p>
          <a:p>
            <a:pPr lvl="1"/>
            <a:r>
              <a:rPr lang="en-US" altLang="zh-CN" sz="2800" b="1" dirty="0">
                <a:solidFill>
                  <a:srgbClr val="C00000"/>
                </a:solidFill>
              </a:rPr>
              <a:t>25%</a:t>
            </a:r>
          </a:p>
          <a:p>
            <a:pPr lvl="1"/>
            <a:endParaRPr lang="en-US" altLang="zh-C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4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46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CN" altLang="en-US" sz="6000" b="1" dirty="0">
                <a:latin typeface="Cambria" panose="020405030504060302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出版書籍</a:t>
            </a:r>
            <a:endParaRPr lang="zh-TW" altLang="zh-TW" sz="6000" b="1" dirty="0">
              <a:latin typeface="Cambria" panose="0204050305040603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E9F3C2C5-2E40-4208-BF9A-8D5007A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6" y="1417377"/>
            <a:ext cx="9144000" cy="504056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effectLst/>
              </a:rPr>
              <a:t>(1)</a:t>
            </a:r>
            <a:r>
              <a:rPr lang="en-US" altLang="zh-TW" sz="2400" b="1" dirty="0">
                <a:effectLst/>
              </a:rPr>
              <a:t>.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 </a:t>
            </a:r>
            <a:r>
              <a:rPr lang="zh-TW" altLang="zh-TW" b="1" dirty="0">
                <a:effectLst/>
              </a:rPr>
              <a:t>陳擎文、劉政燊，『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Flash 3D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商務網站建置範本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—</a:t>
            </a:r>
            <a:r>
              <a:rPr lang="zh-TW" altLang="zh-TW" b="1" dirty="0">
                <a:effectLst/>
                <a:highlight>
                  <a:srgbClr val="FFFF00"/>
                </a:highlight>
              </a:rPr>
              <a:t>結合</a:t>
            </a:r>
            <a:r>
              <a:rPr lang="en-US" altLang="zh-TW" b="1" dirty="0">
                <a:effectLst/>
                <a:highlight>
                  <a:srgbClr val="FFFF00"/>
                </a:highlight>
              </a:rPr>
              <a:t>ASP, XML, Communication Serve</a:t>
            </a:r>
            <a:r>
              <a:rPr lang="en-US" altLang="zh-TW" b="1" dirty="0">
                <a:effectLst/>
              </a:rPr>
              <a:t>r, ColdFusion</a:t>
            </a:r>
            <a:r>
              <a:rPr lang="zh-TW" altLang="zh-TW" b="1" dirty="0">
                <a:effectLst/>
              </a:rPr>
              <a:t>』，金禾出版社，臺北市，</a:t>
            </a:r>
            <a:r>
              <a:rPr lang="en-US" altLang="zh-TW" b="1" dirty="0">
                <a:effectLst/>
              </a:rPr>
              <a:t>2003.9</a:t>
            </a:r>
            <a:endParaRPr lang="zh-TW" altLang="zh-TW" b="1" dirty="0">
              <a:effectLst/>
            </a:endParaRPr>
          </a:p>
          <a:p>
            <a:endParaRPr lang="zh-TW" altLang="zh-TW" dirty="0">
              <a:effectLst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83E2ACA-6BCF-47A5-9CE9-B9900C7810FC}"/>
              </a:ext>
            </a:extLst>
          </p:cNvPr>
          <p:cNvPicPr/>
          <p:nvPr/>
        </p:nvPicPr>
        <p:blipFill>
          <a:blip r:embed="rId2" cstate="print"/>
          <a:srcRect t="5896" b="17651"/>
          <a:stretch>
            <a:fillRect/>
          </a:stretch>
        </p:blipFill>
        <p:spPr bwMode="auto">
          <a:xfrm>
            <a:off x="-32186" y="-1"/>
            <a:ext cx="5270500" cy="358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9220D57-B061-44E9-A424-0BCE0CAB1D81}"/>
              </a:ext>
            </a:extLst>
          </p:cNvPr>
          <p:cNvPicPr/>
          <p:nvPr/>
        </p:nvPicPr>
        <p:blipFill>
          <a:blip r:embed="rId3" cstate="print"/>
          <a:srcRect t="7645" b="14038"/>
          <a:stretch>
            <a:fillRect/>
          </a:stretch>
        </p:blipFill>
        <p:spPr bwMode="auto">
          <a:xfrm>
            <a:off x="-32186" y="3468954"/>
            <a:ext cx="5270500" cy="34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C69360D-FB37-4A73-9D98-DB30ED7A5340}"/>
              </a:ext>
            </a:extLst>
          </p:cNvPr>
          <p:cNvPicPr/>
          <p:nvPr/>
        </p:nvPicPr>
        <p:blipFill>
          <a:blip r:embed="rId4" cstate="print"/>
          <a:srcRect t="12104" b="10604"/>
          <a:stretch>
            <a:fillRect/>
          </a:stretch>
        </p:blipFill>
        <p:spPr bwMode="auto">
          <a:xfrm>
            <a:off x="4569780" y="10540"/>
            <a:ext cx="4542034" cy="358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0A18ADE-BDAE-4377-9309-B142179552A4}"/>
              </a:ext>
            </a:extLst>
          </p:cNvPr>
          <p:cNvPicPr/>
          <p:nvPr/>
        </p:nvPicPr>
        <p:blipFill>
          <a:blip r:embed="rId5" cstate="print"/>
          <a:srcRect t="13060" b="20896"/>
          <a:stretch>
            <a:fillRect/>
          </a:stretch>
        </p:blipFill>
        <p:spPr bwMode="auto">
          <a:xfrm>
            <a:off x="4351403" y="3427304"/>
            <a:ext cx="4749218" cy="353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82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04"/>
            <a:ext cx="9060355" cy="1376714"/>
          </a:xfrm>
        </p:spPr>
        <p:txBody>
          <a:bodyPr>
            <a:noAutofit/>
          </a:bodyPr>
          <a:lstStyle/>
          <a:p>
            <a:pPr algn="ctr"/>
            <a:r>
              <a:rPr lang="zh-TW" altLang="zh-TW" sz="3200" b="1" dirty="0"/>
              <a:t>專長領域</a:t>
            </a:r>
            <a:r>
              <a:rPr lang="en-US" altLang="zh-TW" sz="3200" b="1" dirty="0"/>
              <a:t> </a:t>
            </a:r>
            <a:r>
              <a:rPr lang="en-US" altLang="zh-CN" sz="3200" b="1" dirty="0"/>
              <a:t>8</a:t>
            </a:r>
            <a:r>
              <a:rPr lang="zh-CN" altLang="en-US" sz="3200" b="1" dirty="0"/>
              <a:t>：</a:t>
            </a:r>
            <a:r>
              <a:rPr lang="en-US" altLang="zh-TW" sz="3200" b="1" dirty="0"/>
              <a:t>3D</a:t>
            </a:r>
            <a:r>
              <a:rPr lang="zh-CN" altLang="en-US" sz="3200" b="1" dirty="0"/>
              <a:t>動畫與</a:t>
            </a:r>
            <a:r>
              <a:rPr lang="zh-TW" altLang="zh-TW" sz="3200" b="1" dirty="0"/>
              <a:t>虛擬實境系統</a:t>
            </a:r>
            <a:r>
              <a:rPr lang="en-US" altLang="zh-TW" sz="3200" b="1" dirty="0"/>
              <a:t>, </a:t>
            </a:r>
            <a:br>
              <a:rPr lang="en-US" altLang="zh-TW" sz="3200" b="1" dirty="0"/>
            </a:br>
            <a:r>
              <a:rPr lang="en-US" altLang="zh-TW" sz="3200" b="1" dirty="0"/>
              <a:t>3D animation and </a:t>
            </a:r>
            <a:r>
              <a:rPr lang="en-US" altLang="zh-CN" sz="3200" b="1" dirty="0"/>
              <a:t>VR </a:t>
            </a:r>
            <a:r>
              <a:rPr lang="en-US" altLang="zh-TW" sz="3200" b="1" dirty="0"/>
              <a:t>systems</a:t>
            </a:r>
            <a:endParaRPr lang="zh-TW" altLang="zh-TW" sz="3200" b="1" dirty="0"/>
          </a:p>
        </p:txBody>
      </p:sp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D714B1C6-C289-4AFE-9919-6C9EA4260E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87624" y="1657349"/>
          <a:ext cx="6635943" cy="500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Slide" r:id="rId3" imgW="4570501" imgH="3427618" progId="PowerPoint.Slide.12">
                  <p:embed/>
                </p:oleObj>
              </mc:Choice>
              <mc:Fallback>
                <p:oleObj name="Slide" r:id="rId3" imgW="4570501" imgH="3427618" progId="PowerPoint.Slide.12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D714B1C6-C289-4AFE-9919-6C9EA4260E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657349"/>
                        <a:ext cx="6635943" cy="5001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2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5F039D5-DDD1-4C24-9CBA-93DEDAE2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24045"/>
            <a:ext cx="8352928" cy="1265238"/>
          </a:xfrm>
        </p:spPr>
        <p:txBody>
          <a:bodyPr>
            <a:noAutofit/>
          </a:bodyPr>
          <a:lstStyle/>
          <a:p>
            <a:pPr algn="ctr"/>
            <a:r>
              <a:rPr lang="zh-TW" altLang="zh-TW" sz="4400" b="1" dirty="0"/>
              <a:t>專長領域</a:t>
            </a:r>
            <a:r>
              <a:rPr lang="en-US" altLang="zh-TW" sz="4400" b="1" dirty="0"/>
              <a:t> </a:t>
            </a:r>
            <a:r>
              <a:rPr lang="en-US" altLang="zh-CN" sz="4400" b="1" dirty="0"/>
              <a:t>1</a:t>
            </a:r>
            <a:r>
              <a:rPr lang="zh-CN" altLang="en-US" sz="4400" b="1" dirty="0"/>
              <a:t>：</a:t>
            </a:r>
            <a:r>
              <a:rPr lang="en-US" altLang="zh-TW" sz="4400" b="1" dirty="0"/>
              <a:t>3D</a:t>
            </a:r>
            <a:r>
              <a:rPr lang="zh-TW" altLang="zh-TW" sz="4400" b="1" dirty="0"/>
              <a:t>虛擬實境系統</a:t>
            </a:r>
          </a:p>
        </p:txBody>
      </p:sp>
      <p:pic>
        <p:nvPicPr>
          <p:cNvPr id="1027" name="圖片 5" descr="LO5眼-Bottom45Oblique">
            <a:extLst>
              <a:ext uri="{FF2B5EF4-FFF2-40B4-BE49-F238E27FC236}">
                <a16:creationId xmlns:a16="http://schemas.microsoft.com/office/drawing/2014/main" id="{B2FD42DD-B503-42B3-BDA7-761FFF9D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46"/>
            <a:ext cx="9144000" cy="68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6B109F8-5D7C-47E1-AA20-8AFAF7AC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EA2B6F-0BC6-404C-9312-68447FA97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F3A3D43-EF6B-4F95-AA24-C04D95C9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9670F97-1435-495F-8B62-ECA3FAA2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53147"/>
      </p:ext>
    </p:extLst>
  </p:cSld>
  <p:clrMapOvr>
    <a:masterClrMapping/>
  </p:clrMapOvr>
</p:sld>
</file>

<file path=ppt/theme/theme1.xml><?xml version="1.0" encoding="utf-8"?>
<a:theme xmlns:a="http://schemas.openxmlformats.org/drawingml/2006/main" name="EdBackToSchl(2)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21873A"/>
      </a:hlink>
      <a:folHlink>
        <a:srgbClr val="717E00"/>
      </a:folHlink>
    </a:clrScheme>
    <a:fontScheme name="School Presentation">
      <a:majorFont>
        <a:latin typeface="Bookman Old Style"/>
        <a:ea typeface=""/>
        <a:cs typeface=""/>
      </a:majorFont>
      <a:minorFont>
        <a:latin typeface="Segoe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21873A"/>
    </a:hlink>
    <a:folHlink>
      <a:srgbClr val="717E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A7A3A1A-66C2-44A9-B26B-C232E3FA40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2330</Words>
  <Application>Microsoft Office PowerPoint</Application>
  <PresentationFormat>如螢幕大小 (4:3)</PresentationFormat>
  <Paragraphs>400</Paragraphs>
  <Slides>65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5" baseType="lpstr">
      <vt:lpstr>Segoe Condensed</vt:lpstr>
      <vt:lpstr>微軟正黑體</vt:lpstr>
      <vt:lpstr>標楷體</vt:lpstr>
      <vt:lpstr>Arial</vt:lpstr>
      <vt:lpstr>Bookman Old Style</vt:lpstr>
      <vt:lpstr>Calibri</vt:lpstr>
      <vt:lpstr>Cambria</vt:lpstr>
      <vt:lpstr>Times New Roman</vt:lpstr>
      <vt:lpstr>EdBackToSchl(2)</vt:lpstr>
      <vt:lpstr>Slide</vt:lpstr>
      <vt:lpstr>台北科技大學，經管系，陳擎文 </vt:lpstr>
      <vt:lpstr>PowerPoint 簡報</vt:lpstr>
      <vt:lpstr>多媒體設計課程內容</vt:lpstr>
      <vt:lpstr>老師的專長</vt:lpstr>
      <vt:lpstr>出版書籍 1/3</vt:lpstr>
      <vt:lpstr>出版書籍</vt:lpstr>
      <vt:lpstr>出版書籍</vt:lpstr>
      <vt:lpstr>專長領域 8：3D動畫與虛擬實境系統,  3D animation and VR systems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1：3D虛擬實境系統</vt:lpstr>
      <vt:lpstr>專長領域 2：人機互動虛擬實境銅人</vt:lpstr>
      <vt:lpstr>專長領域 2：人機互動虛擬實境銅人</vt:lpstr>
      <vt:lpstr>專長領域 2：人機互動虛擬實境銅人</vt:lpstr>
      <vt:lpstr>專長領域 2：人機互動虛擬實境銅人</vt:lpstr>
      <vt:lpstr>專長 9：十四經絡經絡循行 動畫 Fourteen Meridians  Walking Animation</vt:lpstr>
      <vt:lpstr>專長領域 3：十四經絡經絡循行2D動畫</vt:lpstr>
      <vt:lpstr>相關的計劃</vt:lpstr>
      <vt:lpstr>相關的計劃</vt:lpstr>
      <vt:lpstr>專長領域8：遊戲設計</vt:lpstr>
      <vt:lpstr>專長領域8：遊戲設計</vt:lpstr>
      <vt:lpstr>Meta元宇宙，AR擴增實境，MR混合實境</vt:lpstr>
      <vt:lpstr>Meta元宇宙，AR擴增實境，MR混合實境</vt:lpstr>
      <vt:lpstr>AR擴增實境，上課範例</vt:lpstr>
      <vt:lpstr>MR混合實境，上課範例</vt:lpstr>
      <vt:lpstr>PowerPoint 簡報</vt:lpstr>
      <vt:lpstr>但是系上今年所規劃的 資訊相關課程</vt:lpstr>
      <vt:lpstr>系上今年所規劃的 資訊相關課程</vt:lpstr>
      <vt:lpstr>PowerPoint 簡報</vt:lpstr>
      <vt:lpstr>今年商用多媒體設計 課程內容</vt:lpstr>
      <vt:lpstr>今年商用多媒體設計 課程內容</vt:lpstr>
      <vt:lpstr>什麼是前端，後端網頁</vt:lpstr>
      <vt:lpstr>PowerPoint 簡報</vt:lpstr>
      <vt:lpstr>課程目標</vt:lpstr>
      <vt:lpstr>課程目標</vt:lpstr>
      <vt:lpstr>網頁html的TDK有助於搜尋引擎的SEO排名，促進網路行銷</vt:lpstr>
      <vt:lpstr>查看html網頁語法</vt:lpstr>
      <vt:lpstr>自然排名與點擊率的關係</vt:lpstr>
      <vt:lpstr>自然排名與點擊率的關係 排名越前面，點擊率自然就越高</vt:lpstr>
      <vt:lpstr>課程目標</vt:lpstr>
      <vt:lpstr>課程目標</vt:lpstr>
      <vt:lpstr>課程目標</vt:lpstr>
      <vt:lpstr>課程目標</vt:lpstr>
      <vt:lpstr>總結：課程目標綱要</vt:lpstr>
      <vt:lpstr>PowerPoint 簡報</vt:lpstr>
      <vt:lpstr>課程的教學方式</vt:lpstr>
      <vt:lpstr>PowerPoint 簡報</vt:lpstr>
      <vt:lpstr>業界經驗1：電子商務APP，server端網站設計</vt:lpstr>
      <vt:lpstr>業界經驗1：電子商務APP， server端網站設計</vt:lpstr>
      <vt:lpstr>業界經驗2：電子商務APP， server端網站設計</vt:lpstr>
      <vt:lpstr>業界經驗3：電子商務APP， server端網站設計</vt:lpstr>
      <vt:lpstr>業界經驗3：電子商務APP， server端網站設計</vt:lpstr>
      <vt:lpstr>業界經驗3：電子商務APP， server端網站設計</vt:lpstr>
      <vt:lpstr>PowerPoint 簡報</vt:lpstr>
      <vt:lpstr>教科書</vt:lpstr>
      <vt:lpstr>本學期的評分方式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2012-02-02T03:26:32Z</dcterms:created>
  <dcterms:modified xsi:type="dcterms:W3CDTF">2023-02-24T17:04:51Z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TC101659619990</vt:lpwstr>
  </property>
</Properties>
</file>