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package/2006/relationships/metadata/extended-properties" Target="docProps/app0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68" d="100"/>
          <a:sy n="68" d="100"/>
        </p:scale>
        <p:origin x="1240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4000" cy="6858000"/>
            <a:chOff x="-1574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/>
                <a:srgbClr val="FFFFFF"/>
              </a:duotone>
              <a:lum bright="-10000"/>
            </a:blip>
            <a:stretch>
              <a:fillRect/>
            </a:stretch>
          </p:blipFill>
          <p:spPr>
            <a:xfrm>
              <a:off x="-1574" y="381000"/>
              <a:ext cx="9144000" cy="60936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hape 20"/>
          <p:cNvSpPr>
            <a:spLocks noGrp="1"/>
          </p:cNvSpPr>
          <p:nvPr>
            <p:ph type="title"/>
          </p:nvPr>
        </p:nvSpPr>
        <p:spPr>
          <a:xfrm>
            <a:off x="704850" y="4705165"/>
            <a:ext cx="7772400" cy="1447060"/>
          </a:xfrm>
          <a:prstGeom prst="rect">
            <a:avLst/>
          </a:prstGeom>
        </p:spPr>
        <p:txBody>
          <a:bodyPr anchor="t"/>
          <a:lstStyle>
            <a:lvl1pPr algn="ctr" latinLnBrk="0">
              <a:defRPr lang="zh-TW" sz="4000" b="1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dirty="0"/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337351" y="1460702"/>
            <a:ext cx="8495931" cy="2674054"/>
          </a:xfrm>
        </p:spPr>
        <p:txBody>
          <a:bodyPr anchor="b" anchorCtr="0">
            <a:normAutofit/>
          </a:bodyPr>
          <a:lstStyle>
            <a:lvl1pPr marL="0" indent="0" algn="ctr" latinLnBrk="0">
              <a:buNone/>
              <a:defRPr lang="zh-TW" sz="6600" b="1">
                <a:solidFill>
                  <a:schemeClr val="bg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2646565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177553" y="1600200"/>
            <a:ext cx="8851037" cy="5121275"/>
          </a:xfrm>
        </p:spPr>
        <p:txBody>
          <a:bodyPr/>
          <a:lstStyle>
            <a:lvl1pPr marL="342900" indent="-342900">
              <a:defRPr lang="zh-TW" altLang="en-US" sz="4000" b="1" kern="1200" dirty="0" smtClean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>
              <a:defRPr sz="28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24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sz="20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marL="342900" lvl="0" indent="-342900" algn="l" rtl="0" eaLnBrk="1" latinLnBrk="0" hangingPunct="1">
              <a:spcBef>
                <a:spcPct val="20000"/>
              </a:spcBef>
              <a:spcAft>
                <a:spcPts val="400"/>
              </a:spcAft>
              <a:buFont typeface="Arial"/>
              <a:buChar char="•"/>
            </a:pPr>
            <a:r>
              <a:rPr lang="zh-TW" altLang="en-US"/>
              <a:t>按一下以編輯母片文字樣式</a:t>
            </a:r>
          </a:p>
          <a:p>
            <a:pPr marL="342900" lvl="1" indent="-342900" algn="l" rtl="0" eaLnBrk="1" latinLnBrk="0" hangingPunct="1">
              <a:spcBef>
                <a:spcPct val="20000"/>
              </a:spcBef>
              <a:spcAft>
                <a:spcPts val="400"/>
              </a:spcAft>
              <a:buFont typeface="Arial"/>
              <a:buChar char="•"/>
            </a:pPr>
            <a:r>
              <a:rPr lang="zh-TW" altLang="en-US"/>
              <a:t>第二層</a:t>
            </a:r>
          </a:p>
          <a:p>
            <a:pPr marL="342900" lvl="2" indent="-342900" algn="l" rtl="0" eaLnBrk="1" latinLnBrk="0" hangingPunct="1">
              <a:spcBef>
                <a:spcPct val="20000"/>
              </a:spcBef>
              <a:spcAft>
                <a:spcPts val="400"/>
              </a:spcAft>
              <a:buFont typeface="Arial"/>
              <a:buChar char="•"/>
            </a:pPr>
            <a:r>
              <a:rPr lang="zh-TW" altLang="en-US"/>
              <a:t>第三層</a:t>
            </a:r>
          </a:p>
          <a:p>
            <a:pPr marL="342900" lvl="3" indent="-342900" algn="l" rtl="0" eaLnBrk="1" latinLnBrk="0" hangingPunct="1">
              <a:spcBef>
                <a:spcPct val="20000"/>
              </a:spcBef>
              <a:spcAft>
                <a:spcPts val="400"/>
              </a:spcAft>
              <a:buFont typeface="Arial"/>
              <a:buChar char="•"/>
            </a:pPr>
            <a:r>
              <a:rPr lang="zh-TW" altLang="en-US"/>
              <a:t>第四層</a:t>
            </a:r>
          </a:p>
          <a:p>
            <a:pPr marL="342900" lvl="4" indent="-342900" algn="l" rtl="0" eaLnBrk="1" latinLnBrk="0" hangingPunct="1">
              <a:spcBef>
                <a:spcPct val="20000"/>
              </a:spcBef>
              <a:spcAft>
                <a:spcPts val="400"/>
              </a:spcAft>
              <a:buFont typeface="Arial"/>
              <a:buChar char="•"/>
            </a:pPr>
            <a:r>
              <a:rPr lang="zh-TW" altLang="en-US"/>
              <a:t>第五層</a:t>
            </a:r>
            <a:endParaRPr lang="zh-TW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title"/>
          </p:nvPr>
        </p:nvSpPr>
        <p:spPr>
          <a:xfrm>
            <a:off x="275208" y="152400"/>
            <a:ext cx="8753382" cy="1265238"/>
          </a:xfrm>
        </p:spPr>
        <p:txBody>
          <a:bodyPr>
            <a:normAutofit/>
          </a:bodyPr>
          <a:lstStyle>
            <a:lvl1pPr algn="ctr">
              <a:defRPr sz="48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1677586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標題投影片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-1574" y="0"/>
            <a:ext cx="9144000" cy="6858000"/>
            <a:chOff x="-1574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/>
                <a:srgbClr val="FFFFFF"/>
              </a:duotone>
              <a:lum bright="-10000"/>
            </a:blip>
            <a:stretch>
              <a:fillRect/>
            </a:stretch>
          </p:blipFill>
          <p:spPr>
            <a:xfrm>
              <a:off x="-1574" y="381000"/>
              <a:ext cx="9144000" cy="60936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337351" y="1460702"/>
            <a:ext cx="8495931" cy="2674054"/>
          </a:xfrm>
        </p:spPr>
        <p:txBody>
          <a:bodyPr anchor="b" anchorCtr="0">
            <a:normAutofit/>
          </a:bodyPr>
          <a:lstStyle>
            <a:lvl1pPr marL="0" indent="0" algn="ctr" latinLnBrk="0">
              <a:buNone/>
              <a:defRPr lang="zh-TW" sz="6600" b="1">
                <a:solidFill>
                  <a:schemeClr val="bg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351323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小節標題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5574" cy="6858000"/>
            <a:chOff x="-1574" y="0"/>
            <a:chExt cx="9145574" cy="685800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79412"/>
              <a:ext cx="9144000" cy="6096000"/>
            </a:xfrm>
            <a:prstGeom prst="rect">
              <a:avLst/>
            </a:prstGeom>
            <a:gradFill>
              <a:gsLst>
                <a:gs pos="0">
                  <a:schemeClr val="accent1">
                    <a:tint val="40000"/>
                  </a:schemeClr>
                </a:gs>
                <a:gs pos="100000">
                  <a:schemeClr val="accent1">
                    <a:shade val="75000"/>
                  </a:schemeClr>
                </a:gs>
              </a:gsLst>
              <a:path path="circle">
                <a:fillToRect l="100000" t="100000" r="100000" b="100000"/>
              </a:path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890989" y="1664471"/>
            <a:ext cx="7772400" cy="3806699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latinLnBrk="0">
              <a:defRPr lang="zh-TW" sz="6600" b="1" kern="1200" dirty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64829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小節標題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3148" y="0"/>
            <a:ext cx="9145574" cy="6858000"/>
            <a:chOff x="-1574" y="0"/>
            <a:chExt cx="9145574" cy="685800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81000"/>
              <a:ext cx="9144000" cy="6096000"/>
            </a:xfrm>
            <a:prstGeom prst="rect">
              <a:avLst/>
            </a:prstGeom>
            <a:gradFill>
              <a:gsLst>
                <a:gs pos="0">
                  <a:schemeClr val="accent1">
                    <a:tint val="40000"/>
                  </a:schemeClr>
                </a:gs>
                <a:gs pos="100000">
                  <a:schemeClr val="accent1">
                    <a:shade val="75000"/>
                  </a:schemeClr>
                </a:gs>
              </a:gsLst>
              <a:path path="circle">
                <a:fillToRect l="100000" t="100000" r="100000" b="100000"/>
              </a:path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1379215"/>
            <a:ext cx="7772400" cy="3359873"/>
          </a:xfrm>
        </p:spPr>
        <p:txBody>
          <a:bodyPr anchor="b">
            <a:normAutofit/>
          </a:bodyPr>
          <a:lstStyle>
            <a:lvl1pPr marL="0" indent="0" algn="ctr" latinLnBrk="0">
              <a:buNone/>
              <a:defRPr lang="zh-TW" sz="7400" b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883670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83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8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1506538"/>
            <a:chOff x="0" y="0"/>
            <a:chExt cx="9144000" cy="1506538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9" cstate="print">
              <a:duotone>
                <a:schemeClr val="accent1"/>
                <a:srgbClr val="FFFFFF"/>
              </a:duotone>
            </a:blip>
            <a:srcRect/>
            <a:stretch>
              <a:fillRect/>
            </a:stretch>
          </p:blipFill>
          <p:spPr>
            <a:xfrm>
              <a:off x="0" y="1"/>
              <a:ext cx="9144000" cy="14192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Rectangle 9"/>
            <p:cNvSpPr/>
            <p:nvPr/>
          </p:nvSpPr>
          <p:spPr>
            <a:xfrm>
              <a:off x="0" y="0"/>
              <a:ext cx="9144000" cy="14478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49000">
                  <a:schemeClr val="accent1">
                    <a:tint val="20000"/>
                    <a:alpha val="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0" y="142875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504950"/>
              <a:ext cx="9144000" cy="1588"/>
            </a:xfrm>
            <a:prstGeom prst="line">
              <a:avLst/>
            </a:prstGeom>
            <a:ln w="15875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0889586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3" r:id="rId4"/>
    <p:sldLayoutId id="2147483674" r:id="rId5"/>
    <p:sldLayoutId id="2147483663" r:id="rId6"/>
    <p:sldLayoutId id="2147483664" r:id="rId7"/>
  </p:sldLayoutIdLst>
  <p:txStyles>
    <p:titleStyle>
      <a:lvl1pPr algn="l" rtl="0" eaLnBrk="1" latinLnBrk="0" hangingPunct="1">
        <a:spcBef>
          <a:spcPct val="0"/>
        </a:spcBef>
        <a:buNone/>
        <a:defRPr kumimoji="0" lang="zh-TW" sz="4000" b="0" u="none" strike="noStrike" kern="1200" cap="none" spc="0" normalizeH="0" baseline="0">
          <a:ln>
            <a:noFill/>
          </a:ln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uLnTx/>
          <a:uFillTx/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spcAft>
          <a:spcPts val="400"/>
        </a:spcAft>
        <a:buFont typeface="Arial"/>
        <a:buChar char="•"/>
        <a:defRPr lang="zh-TW" sz="2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lang="zh-TW" sz="2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lang="zh-TW"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lang="zh-TW"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45C3554-483B-4D1F-8E25-748F096E9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陳擎文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dirty="0"/>
              <a:t>行銷研究概述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b="1" dirty="0"/>
              <a:t>了解消費者需求</a:t>
            </a:r>
            <a:r>
              <a:rPr dirty="0"/>
              <a:t>：幫助企業了解消費者的需求、偏好和購買行為。</a:t>
            </a:r>
          </a:p>
          <a:p>
            <a:pPr lvl="0"/>
            <a:r>
              <a:rPr b="1" dirty="0"/>
              <a:t>市場細分和目標市場選擇</a:t>
            </a:r>
            <a:r>
              <a:rPr dirty="0"/>
              <a:t>：通過研究市場細分，幫助企業選擇和定位目標市場。</a:t>
            </a:r>
          </a:p>
          <a:p>
            <a:pPr lvl="0"/>
            <a:r>
              <a:rPr b="1" dirty="0"/>
              <a:t>評估行銷策略</a:t>
            </a:r>
            <a:r>
              <a:rPr dirty="0"/>
              <a:t>：評估現有行銷策略的效果，找出不足並進行改進。</a:t>
            </a:r>
          </a:p>
          <a:p>
            <a:pPr lvl="0"/>
            <a:r>
              <a:rPr b="1" dirty="0"/>
              <a:t>預測市場趨勢</a:t>
            </a:r>
            <a:r>
              <a:rPr dirty="0"/>
              <a:t>：分析市場趨勢和變化，幫助企業制定長期規劃。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行銷研究的主要目標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佈景主題2-粗體大字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21873A"/>
      </a:hlink>
      <a:folHlink>
        <a:srgbClr val="717E00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2-粗體大字" id="{A346291C-D7A6-43B2-999A-6CB4BD0CCB95}" vid="{EB86BA94-2B65-485F-AC16-F9D440D50D4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佈景主題2-粗體大字</Template>
  <TotalTime>14</TotalTime>
  <Words>29</Words>
  <Application>Microsoft Office PowerPoint</Application>
  <PresentationFormat>如螢幕大小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Segoe Condensed</vt:lpstr>
      <vt:lpstr>微軟正黑體</vt:lpstr>
      <vt:lpstr>Arial</vt:lpstr>
      <vt:lpstr>Bookman Old Style</vt:lpstr>
      <vt:lpstr>佈景主題2-粗體大字</vt:lpstr>
      <vt:lpstr>陳擎文</vt:lpstr>
      <vt:lpstr>行銷研究的主要目標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陳擎文</dc:title>
  <dc:creator>User</dc:creator>
  <cp:keywords/>
  <cp:lastModifiedBy>User</cp:lastModifiedBy>
  <cp:revision>5</cp:revision>
  <dcterms:created xsi:type="dcterms:W3CDTF">1970-01-01T00:00:00Z</dcterms:created>
  <dcterms:modified xsi:type="dcterms:W3CDTF">2024-07-17T04:50:36Z</dcterms:modified>
</cp:coreProperties>
</file>