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5"/>
  </p:notesMasterIdLst>
  <p:handoutMasterIdLst>
    <p:handoutMasterId r:id="rId26"/>
  </p:handoutMasterIdLst>
  <p:sldIdLst>
    <p:sldId id="256" r:id="rId3"/>
    <p:sldId id="334" r:id="rId4"/>
    <p:sldId id="339" r:id="rId5"/>
    <p:sldId id="335" r:id="rId6"/>
    <p:sldId id="336" r:id="rId7"/>
    <p:sldId id="337" r:id="rId8"/>
    <p:sldId id="338" r:id="rId9"/>
    <p:sldId id="340" r:id="rId10"/>
    <p:sldId id="341" r:id="rId11"/>
    <p:sldId id="342" r:id="rId12"/>
    <p:sldId id="343" r:id="rId13"/>
    <p:sldId id="344" r:id="rId14"/>
    <p:sldId id="347" r:id="rId15"/>
    <p:sldId id="346" r:id="rId16"/>
    <p:sldId id="348" r:id="rId17"/>
    <p:sldId id="349" r:id="rId18"/>
    <p:sldId id="350" r:id="rId19"/>
    <p:sldId id="351" r:id="rId20"/>
    <p:sldId id="355" r:id="rId21"/>
    <p:sldId id="352" r:id="rId22"/>
    <p:sldId id="353" r:id="rId23"/>
    <p:sldId id="354" r:id="rId24"/>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autoAdjust="0"/>
    <p:restoredTop sz="93977" autoAdjust="0"/>
  </p:normalViewPr>
  <p:slideViewPr>
    <p:cSldViewPr>
      <p:cViewPr varScale="1">
        <p:scale>
          <a:sx n="50" d="100"/>
          <a:sy n="50" d="100"/>
        </p:scale>
        <p:origin x="-47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579"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TW" sz="1200"/>
            </a:lvl1pPr>
          </a:lstStyle>
          <a:p>
            <a:endParaRPr lang="zh-TW" dirty="0"/>
          </a:p>
        </p:txBody>
      </p:sp>
      <p:sp>
        <p:nvSpPr>
          <p:cNvPr id="3" name="Rectangle 2"/>
          <p:cNvSpPr>
            <a:spLocks noGrp="1"/>
          </p:cNvSpPr>
          <p:nvPr>
            <p:ph type="dt" sz="quarter" idx="1"/>
          </p:nvPr>
        </p:nvSpPr>
        <p:spPr>
          <a:xfrm>
            <a:off x="3884613" y="0"/>
            <a:ext cx="2971800" cy="457200"/>
          </a:xfrm>
          <a:prstGeom prst="rect">
            <a:avLst/>
          </a:prstGeom>
        </p:spPr>
        <p:txBody>
          <a:bodyPr vert="horz" rtlCol="0"/>
          <a:lstStyle>
            <a:lvl1pPr algn="r" latinLnBrk="0">
              <a:defRPr lang="zh-TW" sz="1200"/>
            </a:lvl1pPr>
          </a:lstStyle>
          <a:p>
            <a:fld id="{9472DD5C-B6A9-4714-908F-0B8F74738B98}" type="datetimeFigureOut">
              <a:rPr lang="en-US" altLang="zh-TW" smtClean="0"/>
              <a:pPr/>
              <a:t>2/22/2020</a:t>
            </a:fld>
            <a:endParaRPr lang="zh-TW" dirty="0"/>
          </a:p>
        </p:txBody>
      </p:sp>
      <p:sp>
        <p:nvSpPr>
          <p:cNvPr id="4" name="Rectangle 3"/>
          <p:cNvSpPr>
            <a:spLocks noGrp="1"/>
          </p:cNvSpPr>
          <p:nvPr>
            <p:ph type="ftr" sz="quarter" idx="2"/>
          </p:nvPr>
        </p:nvSpPr>
        <p:spPr>
          <a:xfrm>
            <a:off x="0" y="8685213"/>
            <a:ext cx="2971800" cy="457200"/>
          </a:xfrm>
          <a:prstGeom prst="rect">
            <a:avLst/>
          </a:prstGeom>
        </p:spPr>
        <p:txBody>
          <a:bodyPr vert="horz" rtlCol="0" anchor="b"/>
          <a:lstStyle>
            <a:lvl1pPr algn="l" latinLnBrk="0">
              <a:defRPr lang="zh-TW" sz="1200"/>
            </a:lvl1pPr>
          </a:lstStyle>
          <a:p>
            <a:endParaRPr lang="zh-TW" dirty="0"/>
          </a:p>
        </p:txBody>
      </p:sp>
      <p:sp>
        <p:nvSpPr>
          <p:cNvPr id="5" name="Rectangle 4"/>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zh-TW" sz="1200"/>
            </a:lvl1pPr>
          </a:lstStyle>
          <a:p>
            <a:fld id="{7C1C90DE-A98B-4173-B17E-434F189FC4DB}" type="slidenum">
              <a:rPr lang="zh-TW" smtClean="0"/>
              <a:pPr/>
              <a:t>‹#›</a:t>
            </a:fld>
            <a:endParaRPr lang="zh-TW"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TW" sz="1200"/>
            </a:lvl1pPr>
          </a:lstStyle>
          <a:p>
            <a:endParaRPr lang="zh-TW"/>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zh-TW" sz="1200"/>
            </a:lvl1pPr>
          </a:lstStyle>
          <a:p>
            <a:fld id="{193366E8-8A22-4400-BBA2-8D322280A6E8}" type="datetimeFigureOut">
              <a:rPr/>
              <a:pPr/>
              <a:t>06.09.06</a:t>
            </a:fld>
            <a:endParaRPr lang="zh-TW"/>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zh-TW"/>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zh-TW" sz="1200"/>
            </a:lvl1pPr>
          </a:lstStyle>
          <a:p>
            <a:endParaRPr lang="zh-TW"/>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zh-TW" sz="1200"/>
            </a:lvl1pPr>
          </a:lstStyle>
          <a:p>
            <a:fld id="{3792D2CF-A01B-4515-8B40-3DC34258267A}" type="slidenum">
              <a:rPr/>
              <a:pPr/>
              <a:t>‹#›</a:t>
            </a:fld>
            <a:endParaRPr lang="zh-TW"/>
          </a:p>
        </p:txBody>
      </p:sp>
    </p:spTree>
  </p:cSld>
  <p:clrMap bg1="lt1" tx1="dk1" bg2="lt2" tx2="dk2" accent1="accent1" accent2="accent2" accent3="accent3" accent4="accent4" accent5="accent5" accent6="accent6" hlink="hlink" folHlink="folHlink"/>
  <p:notesStyle>
    <a:lvl1pPr marL="0" algn="l" rtl="0" latinLnBrk="0">
      <a:defRPr lang="zh-TW" sz="1200" kern="1200">
        <a:solidFill>
          <a:schemeClr val="tx1"/>
        </a:solidFill>
        <a:latin typeface="+mn-lt"/>
        <a:ea typeface="+mn-ea"/>
        <a:cs typeface="+mn-cs"/>
      </a:defRPr>
    </a:lvl1pPr>
    <a:lvl2pPr marL="457200" algn="l" rtl="0">
      <a:defRPr lang="zh-TW" sz="1200" kern="1200">
        <a:solidFill>
          <a:schemeClr val="tx1"/>
        </a:solidFill>
        <a:latin typeface="+mn-lt"/>
        <a:ea typeface="+mn-ea"/>
        <a:cs typeface="+mn-cs"/>
      </a:defRPr>
    </a:lvl2pPr>
    <a:lvl3pPr marL="914400" algn="l" rtl="0">
      <a:defRPr lang="zh-TW" sz="1200" kern="1200">
        <a:solidFill>
          <a:schemeClr val="tx1"/>
        </a:solidFill>
        <a:latin typeface="+mn-lt"/>
        <a:ea typeface="+mn-ea"/>
        <a:cs typeface="+mn-cs"/>
      </a:defRPr>
    </a:lvl3pPr>
    <a:lvl4pPr marL="1371600" algn="l" rtl="0">
      <a:defRPr lang="zh-TW" sz="1200" kern="1200">
        <a:solidFill>
          <a:schemeClr val="tx1"/>
        </a:solidFill>
        <a:latin typeface="+mn-lt"/>
        <a:ea typeface="+mn-ea"/>
        <a:cs typeface="+mn-cs"/>
      </a:defRPr>
    </a:lvl4pPr>
    <a:lvl5pPr marL="1828800" algn="l" rtl="0">
      <a:defRPr lang="zh-TW" sz="1200" kern="1200">
        <a:solidFill>
          <a:schemeClr val="tx1"/>
        </a:solidFill>
        <a:latin typeface="+mn-lt"/>
        <a:ea typeface="+mn-ea"/>
        <a:cs typeface="+mn-cs"/>
      </a:defRPr>
    </a:lvl5pPr>
    <a:lvl6pPr marL="2286000" algn="l" rtl="0">
      <a:defRPr lang="zh-TW" sz="1200" kern="1200">
        <a:solidFill>
          <a:schemeClr val="tx1"/>
        </a:solidFill>
        <a:latin typeface="+mn-lt"/>
        <a:ea typeface="+mn-ea"/>
        <a:cs typeface="+mn-cs"/>
      </a:defRPr>
    </a:lvl6pPr>
    <a:lvl7pPr marL="2743200" algn="l" rtl="0">
      <a:defRPr lang="zh-TW" sz="1200" kern="1200">
        <a:solidFill>
          <a:schemeClr val="tx1"/>
        </a:solidFill>
        <a:latin typeface="+mn-lt"/>
        <a:ea typeface="+mn-ea"/>
        <a:cs typeface="+mn-cs"/>
      </a:defRPr>
    </a:lvl7pPr>
    <a:lvl8pPr marL="3200400" algn="l" rtl="0">
      <a:defRPr lang="zh-TW" sz="1200" kern="1200">
        <a:solidFill>
          <a:schemeClr val="tx1"/>
        </a:solidFill>
        <a:latin typeface="+mn-lt"/>
        <a:ea typeface="+mn-ea"/>
        <a:cs typeface="+mn-cs"/>
      </a:defRPr>
    </a:lvl8pPr>
    <a:lvl9pPr marL="3657600" algn="l" rtl="0">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zh-TW" smtClean="0"/>
              <a:pPr/>
              <a:t>1</a:t>
            </a:fld>
            <a:endParaRPr 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en-US" altLang="zh-TW" smtClean="0"/>
              <a:pPr/>
              <a:t>3</a:t>
            </a:fld>
            <a:endParaRPr 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en-US" altLang="zh-TW" smtClean="0"/>
              <a:pPr/>
              <a:t>8</a:t>
            </a:fld>
            <a:endParaRPr 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en-US" altLang="zh-TW" smtClean="0"/>
              <a:pPr/>
              <a:t>12</a:t>
            </a:fld>
            <a:endParaRPr 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en-US" altLang="zh-TW" smtClean="0"/>
              <a:pPr/>
              <a:t>16</a:t>
            </a:fld>
            <a:endParaRPr 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en-US" altLang="zh-TW" smtClean="0"/>
              <a:pPr/>
              <a:t>19</a:t>
            </a:fld>
            <a:endParaRPr 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標題投影片">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4000" cy="6858000"/>
            <a:chOff x="-1574" y="0"/>
            <a:chExt cx="9144000" cy="6858000"/>
          </a:xfrm>
        </p:grpSpPr>
        <p:pic>
          <p:nvPicPr>
            <p:cNvPr id="7" name="Rectangle 6"/>
            <p:cNvPicPr>
              <a:picLocks noChangeAspect="1"/>
            </p:cNvPicPr>
            <p:nvPr/>
          </p:nvPicPr>
          <p:blipFill>
            <a:blip r:embed="rId2" cstate="print">
              <a:duotone>
                <a:schemeClr val="accent1"/>
                <a:srgbClr val="FFFFFF"/>
              </a:duotone>
              <a:lum bright="-10000"/>
            </a:blip>
            <a:stretch>
              <a:fillRect/>
            </a:stretch>
          </p:blipFill>
          <p:spPr>
            <a:xfrm>
              <a:off x="-1574" y="381000"/>
              <a:ext cx="9144000" cy="6093619"/>
            </a:xfrm>
            <a:prstGeom prst="rect">
              <a:avLst/>
            </a:prstGeom>
            <a:noFill/>
            <a:ln>
              <a:noFill/>
            </a:ln>
          </p:spPr>
        </p:pic>
        <p:sp>
          <p:nvSpPr>
            <p:cNvPr id="11" name="Rectangle 10"/>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sp>
          <p:nvSpPr>
            <p:cNvPr id="12" name="Rectangle 11"/>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cxnSp>
          <p:nvCxnSpPr>
            <p:cNvPr id="15" name="Straight Connector 14"/>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1" name="Shape 20"/>
          <p:cNvSpPr>
            <a:spLocks noGrp="1"/>
          </p:cNvSpPr>
          <p:nvPr>
            <p:ph type="title"/>
          </p:nvPr>
        </p:nvSpPr>
        <p:spPr>
          <a:xfrm>
            <a:off x="704850" y="4495800"/>
            <a:ext cx="7772400" cy="1362075"/>
          </a:xfrm>
          <a:prstGeom prst="rect">
            <a:avLst/>
          </a:prstGeom>
        </p:spPr>
        <p:txBody>
          <a:bodyPr anchor="t"/>
          <a:lstStyle>
            <a:lvl1pPr algn="ctr" latinLnBrk="0">
              <a:defRPr lang="zh-TW" sz="4000" b="0" cap="none" baseline="0">
                <a:solidFill>
                  <a:schemeClr val="tx1"/>
                </a:solidFill>
                <a:effectLst>
                  <a:outerShdw blurRad="50800" dist="50800" dir="2700000" algn="tl" rotWithShape="0">
                    <a:srgbClr val="000000">
                      <a:alpha val="43137"/>
                    </a:srgbClr>
                  </a:outerShdw>
                </a:effectLst>
              </a:defRPr>
            </a:lvl1pPr>
          </a:lstStyle>
          <a:p>
            <a:r>
              <a:rPr lang="zh-TW" altLang="en-US" smtClean="0"/>
              <a:t>按一下以編輯母片標題樣式</a:t>
            </a:r>
            <a:endParaRPr lang="zh-TW"/>
          </a:p>
        </p:txBody>
      </p:sp>
      <p:sp>
        <p:nvSpPr>
          <p:cNvPr id="3" name="Shape 2"/>
          <p:cNvSpPr>
            <a:spLocks noGrp="1"/>
          </p:cNvSpPr>
          <p:nvPr>
            <p:ph type="subTitle" idx="1"/>
          </p:nvPr>
        </p:nvSpPr>
        <p:spPr>
          <a:xfrm>
            <a:off x="1371600" y="2667000"/>
            <a:ext cx="6400800" cy="1752600"/>
          </a:xfrm>
        </p:spPr>
        <p:txBody>
          <a:bodyPr anchor="b" anchorCtr="0"/>
          <a:lstStyle>
            <a:lvl1pPr marL="0" indent="0" algn="ctr" latinLnBrk="0">
              <a:buNone/>
              <a:defRPr lang="zh-TW">
                <a:solidFill>
                  <a:schemeClr val="bg2"/>
                </a:solidFill>
                <a:effectLst/>
              </a:defRPr>
            </a:lvl1pPr>
            <a:lvl2pPr marL="457200" indent="0" algn="ctr">
              <a:buNone/>
              <a:defRPr lang="zh-TW">
                <a:solidFill>
                  <a:schemeClr val="tx1">
                    <a:tint val="75000"/>
                  </a:schemeClr>
                </a:solidFill>
              </a:defRPr>
            </a:lvl2pPr>
            <a:lvl3pPr marL="914400" indent="0" algn="ctr">
              <a:buNone/>
              <a:defRPr lang="zh-TW">
                <a:solidFill>
                  <a:schemeClr val="tx1">
                    <a:tint val="75000"/>
                  </a:schemeClr>
                </a:solidFill>
              </a:defRPr>
            </a:lvl3pPr>
            <a:lvl4pPr marL="1371600" indent="0" algn="ctr">
              <a:buNone/>
              <a:defRPr lang="zh-TW">
                <a:solidFill>
                  <a:schemeClr val="tx1">
                    <a:tint val="75000"/>
                  </a:schemeClr>
                </a:solidFill>
              </a:defRPr>
            </a:lvl4pPr>
            <a:lvl5pPr marL="1828800" indent="0" algn="ctr">
              <a:buNone/>
              <a:defRPr lang="zh-TW">
                <a:solidFill>
                  <a:schemeClr val="tx1">
                    <a:tint val="75000"/>
                  </a:schemeClr>
                </a:solidFill>
              </a:defRPr>
            </a:lvl5pPr>
            <a:lvl6pPr marL="2286000" indent="0" algn="ctr">
              <a:buNone/>
              <a:defRPr lang="zh-TW">
                <a:solidFill>
                  <a:schemeClr val="tx1">
                    <a:tint val="75000"/>
                  </a:schemeClr>
                </a:solidFill>
              </a:defRPr>
            </a:lvl6pPr>
            <a:lvl7pPr marL="2743200" indent="0" algn="ctr">
              <a:buNone/>
              <a:defRPr lang="zh-TW">
                <a:solidFill>
                  <a:schemeClr val="tx1">
                    <a:tint val="75000"/>
                  </a:schemeClr>
                </a:solidFill>
              </a:defRPr>
            </a:lvl7pPr>
            <a:lvl8pPr marL="3200400" indent="0" algn="ctr">
              <a:buNone/>
              <a:defRPr lang="zh-TW">
                <a:solidFill>
                  <a:schemeClr val="tx1">
                    <a:tint val="75000"/>
                  </a:schemeClr>
                </a:solidFill>
              </a:defRPr>
            </a:lvl8pPr>
            <a:lvl9pPr marL="3657600" indent="0" algn="ctr">
              <a:buNone/>
              <a:defRPr lang="zh-TW">
                <a:solidFill>
                  <a:schemeClr val="tx1">
                    <a:tint val="75000"/>
                  </a:schemeClr>
                </a:solidFill>
              </a:defRPr>
            </a:lvl9pPr>
          </a:lstStyle>
          <a:p>
            <a:r>
              <a:rPr lang="zh-TW" altLang="en-US" smtClean="0"/>
              <a:t>按一下以編輯母片副標題樣式</a:t>
            </a:r>
            <a:endParaRPr 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標題及物件">
    <p:bg>
      <p:bgRef idx="1002">
        <a:schemeClr val="bg2"/>
      </p:bgRef>
    </p:bg>
    <p:spTree>
      <p:nvGrpSpPr>
        <p:cNvPr id="1" name=""/>
        <p:cNvGrpSpPr/>
        <p:nvPr/>
      </p:nvGrpSpPr>
      <p:grpSpPr>
        <a:xfrm>
          <a:off x="0" y="0"/>
          <a:ext cx="0" cy="0"/>
          <a:chOff x="0" y="0"/>
          <a:chExt cx="0" cy="0"/>
        </a:xfrm>
      </p:grpSpPr>
      <p:sp>
        <p:nvSpPr>
          <p:cNvPr id="3" name="Shape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dt" sz="half" idx="10"/>
          </p:nvPr>
        </p:nvSpPr>
        <p:spPr/>
        <p:txBody>
          <a:bodyPr/>
          <a:lstStyle/>
          <a:p>
            <a:fld id="{6C70D0AA-A564-40E6-BDF9-FE3371FD07B4}" type="datetimeFigureOut">
              <a:rPr/>
              <a:pPr/>
              <a:t>06.09.06</a:t>
            </a:fld>
            <a:endParaRPr lang="zh-TW"/>
          </a:p>
        </p:txBody>
      </p:sp>
      <p:sp>
        <p:nvSpPr>
          <p:cNvPr id="5" name="Shape 4"/>
          <p:cNvSpPr>
            <a:spLocks noGrp="1"/>
          </p:cNvSpPr>
          <p:nvPr>
            <p:ph type="ftr" sz="quarter" idx="11"/>
          </p:nvPr>
        </p:nvSpPr>
        <p:spPr/>
        <p:txBody>
          <a:bodyPr/>
          <a:lstStyle/>
          <a:p>
            <a:endParaRPr lang="zh-TW"/>
          </a:p>
        </p:txBody>
      </p:sp>
      <p:sp>
        <p:nvSpPr>
          <p:cNvPr id="6" name="Shape 5"/>
          <p:cNvSpPr>
            <a:spLocks noGrp="1"/>
          </p:cNvSpPr>
          <p:nvPr>
            <p:ph type="sldNum" sz="quarter" idx="12"/>
          </p:nvPr>
        </p:nvSpPr>
        <p:spPr/>
        <p:txBody>
          <a:bodyPr/>
          <a:lstStyle/>
          <a:p>
            <a:fld id="{561D2430-FB11-4C87-BF1D-6F488A17F237}" type="slidenum">
              <a:rPr/>
              <a:pPr/>
              <a:t>‹#›</a:t>
            </a:fld>
            <a:endParaRPr lang="zh-TW"/>
          </a:p>
        </p:txBody>
      </p:sp>
      <p:sp>
        <p:nvSpPr>
          <p:cNvPr id="7" name="Rectangle 6"/>
          <p:cNvSpPr>
            <a:spLocks noGrp="1"/>
          </p:cNvSpPr>
          <p:nvPr>
            <p:ph type="title"/>
          </p:nvPr>
        </p:nvSpPr>
        <p:spPr/>
        <p:txBody>
          <a:bodyPr/>
          <a:lstStyle/>
          <a:p>
            <a:r>
              <a:rPr lang="zh-TW" altLang="en-US" smtClean="0"/>
              <a:t>按一下以編輯母片標題樣式</a:t>
            </a:r>
            <a:endParaRPr lang="zh-TW"/>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小節標題">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5574" cy="6858000"/>
            <a:chOff x="-1574" y="0"/>
            <a:chExt cx="9145574" cy="6858000"/>
          </a:xfrm>
        </p:grpSpPr>
        <p:sp>
          <p:nvSpPr>
            <p:cNvPr id="18" name="Rectangle 17"/>
            <p:cNvSpPr/>
            <p:nvPr userDrawn="1"/>
          </p:nvSpPr>
          <p:spPr>
            <a:xfrm>
              <a:off x="0" y="381000"/>
              <a:ext cx="9144000" cy="6096000"/>
            </a:xfrm>
            <a:prstGeom prst="rect">
              <a:avLst/>
            </a:prstGeom>
            <a:gradFill>
              <a:gsLst>
                <a:gs pos="0">
                  <a:schemeClr val="accent1">
                    <a:tint val="40000"/>
                  </a:schemeClr>
                </a:gs>
                <a:gs pos="100000">
                  <a:schemeClr val="accent1">
                    <a:shade val="75000"/>
                  </a:schemeClr>
                </a:gs>
              </a:gsLst>
              <a:path path="circle">
                <a:fillToRect l="100000" t="100000" r="100000" b="100000"/>
              </a:path>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sp>
          <p:nvSpPr>
            <p:cNvPr id="10" name="Rectangle 9"/>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sp>
          <p:nvSpPr>
            <p:cNvPr id="15" name="Rectangle 14"/>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cxnSp>
          <p:nvCxnSpPr>
            <p:cNvPr id="16" name="Straight Connector 15"/>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Shape 1"/>
          <p:cNvSpPr>
            <a:spLocks noGrp="1"/>
          </p:cNvSpPr>
          <p:nvPr>
            <p:ph type="title"/>
          </p:nvPr>
        </p:nvSpPr>
        <p:spPr>
          <a:xfrm>
            <a:off x="722313" y="4505325"/>
            <a:ext cx="7772400" cy="1362075"/>
          </a:xfrm>
          <a:prstGeom prst="rect">
            <a:avLst/>
          </a:prstGeom>
        </p:spPr>
        <p:txBody>
          <a:bodyPr anchor="t"/>
          <a:lstStyle>
            <a:lvl1pPr algn="ctr" latinLnBrk="0">
              <a:defRPr lang="zh-TW" sz="4000" b="0" cap="none" baseline="0">
                <a:solidFill>
                  <a:schemeClr val="tx1"/>
                </a:solidFill>
                <a:effectLst>
                  <a:outerShdw blurRad="50800" dist="50800" dir="2700000" algn="tl" rotWithShape="0">
                    <a:srgbClr val="000000">
                      <a:alpha val="43137"/>
                    </a:srgbClr>
                  </a:outerShdw>
                </a:effectLst>
              </a:defRPr>
            </a:lvl1pPr>
          </a:lstStyle>
          <a:p>
            <a:r>
              <a:rPr lang="zh-TW" altLang="en-US" smtClean="0"/>
              <a:t>按一下以編輯母片標題樣式</a:t>
            </a:r>
            <a:endParaRPr lang="zh-TW"/>
          </a:p>
        </p:txBody>
      </p:sp>
      <p:sp>
        <p:nvSpPr>
          <p:cNvPr id="3" name="Shape 2"/>
          <p:cNvSpPr>
            <a:spLocks noGrp="1"/>
          </p:cNvSpPr>
          <p:nvPr>
            <p:ph type="body" idx="1"/>
          </p:nvPr>
        </p:nvSpPr>
        <p:spPr>
          <a:xfrm>
            <a:off x="722313" y="2906713"/>
            <a:ext cx="7772400" cy="1500187"/>
          </a:xfrm>
        </p:spPr>
        <p:txBody>
          <a:bodyPr anchor="b"/>
          <a:lstStyle>
            <a:lvl1pPr marL="0" indent="0" algn="ctr" latinLnBrk="0">
              <a:buNone/>
              <a:defRPr lang="zh-TW" sz="2800">
                <a:solidFill>
                  <a:schemeClr val="tx1"/>
                </a:solidFill>
              </a:defRPr>
            </a:lvl1pPr>
            <a:lvl2pPr marL="457200" indent="0">
              <a:buNone/>
              <a:defRPr lang="zh-TW" sz="1800">
                <a:solidFill>
                  <a:schemeClr val="tx1">
                    <a:tint val="75000"/>
                  </a:schemeClr>
                </a:solidFill>
              </a:defRPr>
            </a:lvl2pPr>
            <a:lvl3pPr marL="914400" indent="0">
              <a:buNone/>
              <a:defRPr lang="zh-TW" sz="1600">
                <a:solidFill>
                  <a:schemeClr val="tx1">
                    <a:tint val="75000"/>
                  </a:schemeClr>
                </a:solidFill>
              </a:defRPr>
            </a:lvl3pPr>
            <a:lvl4pPr marL="1371600" indent="0">
              <a:buNone/>
              <a:defRPr lang="zh-TW" sz="1400">
                <a:solidFill>
                  <a:schemeClr val="tx1">
                    <a:tint val="75000"/>
                  </a:schemeClr>
                </a:solidFill>
              </a:defRPr>
            </a:lvl4pPr>
            <a:lvl5pPr marL="1828800" indent="0">
              <a:buNone/>
              <a:defRPr lang="zh-TW" sz="1400">
                <a:solidFill>
                  <a:schemeClr val="tx1">
                    <a:tint val="75000"/>
                  </a:schemeClr>
                </a:solidFill>
              </a:defRPr>
            </a:lvl5pPr>
            <a:lvl6pPr marL="2286000" indent="0">
              <a:buNone/>
              <a:defRPr lang="zh-TW" sz="1400">
                <a:solidFill>
                  <a:schemeClr val="tx1">
                    <a:tint val="75000"/>
                  </a:schemeClr>
                </a:solidFill>
              </a:defRPr>
            </a:lvl6pPr>
            <a:lvl7pPr marL="2743200" indent="0">
              <a:buNone/>
              <a:defRPr lang="zh-TW" sz="1400">
                <a:solidFill>
                  <a:schemeClr val="tx1">
                    <a:tint val="75000"/>
                  </a:schemeClr>
                </a:solidFill>
              </a:defRPr>
            </a:lvl7pPr>
            <a:lvl8pPr marL="3200400" indent="0">
              <a:buNone/>
              <a:defRPr lang="zh-TW" sz="1400">
                <a:solidFill>
                  <a:schemeClr val="tx1">
                    <a:tint val="75000"/>
                  </a:schemeClr>
                </a:solidFill>
              </a:defRPr>
            </a:lvl8pPr>
            <a:lvl9pPr marL="3657600" indent="0">
              <a:buNone/>
              <a:defRPr lang="zh-TW" sz="1400">
                <a:solidFill>
                  <a:schemeClr val="tx1">
                    <a:tint val="75000"/>
                  </a:schemeClr>
                </a:solidFill>
              </a:defRPr>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兩項物件">
    <p:spTree>
      <p:nvGrpSpPr>
        <p:cNvPr id="1" name=""/>
        <p:cNvGrpSpPr/>
        <p:nvPr/>
      </p:nvGrpSpPr>
      <p:grpSpPr>
        <a:xfrm>
          <a:off x="0" y="0"/>
          <a:ext cx="0" cy="0"/>
          <a:chOff x="0" y="0"/>
          <a:chExt cx="0" cy="0"/>
        </a:xfrm>
      </p:grpSpPr>
      <p:sp>
        <p:nvSpPr>
          <p:cNvPr id="3" name="Shape 2"/>
          <p:cNvSpPr>
            <a:spLocks noGrp="1"/>
          </p:cNvSpPr>
          <p:nvPr>
            <p:ph sz="half" idx="1"/>
          </p:nvPr>
        </p:nvSpPr>
        <p:spPr>
          <a:xfrm>
            <a:off x="457200" y="1600200"/>
            <a:ext cx="4038600" cy="4525963"/>
          </a:xfrm>
        </p:spPr>
        <p:txBody>
          <a:bodyPr/>
          <a:lstStyle>
            <a:lvl1pPr latinLnBrk="0">
              <a:defRPr lang="zh-TW" sz="2800"/>
            </a:lvl1pPr>
            <a:lvl2pPr>
              <a:defRPr lang="zh-TW" sz="2400"/>
            </a:lvl2pPr>
            <a:lvl3pPr>
              <a:defRPr lang="zh-TW" sz="2000"/>
            </a:lvl3pPr>
            <a:lvl4pPr>
              <a:defRPr lang="zh-TW" sz="1800"/>
            </a:lvl4pPr>
            <a:lvl5pPr>
              <a:defRPr lang="zh-TW" sz="1800"/>
            </a:lvl5pPr>
            <a:lvl6pPr>
              <a:defRPr lang="zh-TW" sz="1800"/>
            </a:lvl6pPr>
            <a:lvl7pPr>
              <a:defRPr lang="zh-TW" sz="1800"/>
            </a:lvl7pPr>
            <a:lvl8pPr>
              <a:defRPr lang="zh-TW" sz="1800"/>
            </a:lvl8pPr>
            <a:lvl9pPr>
              <a:defRPr lang="zh-TW"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sz="half" idx="2"/>
          </p:nvPr>
        </p:nvSpPr>
        <p:spPr>
          <a:xfrm>
            <a:off x="4648200" y="1600200"/>
            <a:ext cx="4038600" cy="4525963"/>
          </a:xfrm>
        </p:spPr>
        <p:txBody>
          <a:bodyPr/>
          <a:lstStyle>
            <a:lvl1pPr latinLnBrk="0">
              <a:defRPr lang="zh-TW" sz="2800"/>
            </a:lvl1pPr>
            <a:lvl2pPr>
              <a:defRPr lang="zh-TW" sz="2400"/>
            </a:lvl2pPr>
            <a:lvl3pPr>
              <a:defRPr lang="zh-TW" sz="2000"/>
            </a:lvl3pPr>
            <a:lvl4pPr>
              <a:defRPr lang="zh-TW" sz="1800"/>
            </a:lvl4pPr>
            <a:lvl5pPr>
              <a:defRPr lang="zh-TW" sz="1800"/>
            </a:lvl5pPr>
            <a:lvl6pPr>
              <a:defRPr lang="zh-TW" sz="1800"/>
            </a:lvl6pPr>
            <a:lvl7pPr>
              <a:defRPr lang="zh-TW" sz="1800"/>
            </a:lvl7pPr>
            <a:lvl8pPr>
              <a:defRPr lang="zh-TW" sz="1800"/>
            </a:lvl8pPr>
            <a:lvl9pPr>
              <a:defRPr lang="zh-TW"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Shape 4"/>
          <p:cNvSpPr>
            <a:spLocks noGrp="1"/>
          </p:cNvSpPr>
          <p:nvPr>
            <p:ph type="dt" sz="half" idx="10"/>
          </p:nvPr>
        </p:nvSpPr>
        <p:spPr/>
        <p:txBody>
          <a:bodyPr/>
          <a:lstStyle/>
          <a:p>
            <a:fld id="{6C70D0AA-A564-40E6-BDF9-FE3371FD07B4}" type="datetimeFigureOut">
              <a:rPr/>
              <a:pPr/>
              <a:t>06.09.06</a:t>
            </a:fld>
            <a:endParaRPr lang="zh-TW"/>
          </a:p>
        </p:txBody>
      </p:sp>
      <p:sp>
        <p:nvSpPr>
          <p:cNvPr id="6" name="Shape 5"/>
          <p:cNvSpPr>
            <a:spLocks noGrp="1"/>
          </p:cNvSpPr>
          <p:nvPr>
            <p:ph type="ftr" sz="quarter" idx="11"/>
          </p:nvPr>
        </p:nvSpPr>
        <p:spPr/>
        <p:txBody>
          <a:bodyPr/>
          <a:lstStyle/>
          <a:p>
            <a:endParaRPr lang="zh-TW"/>
          </a:p>
        </p:txBody>
      </p:sp>
      <p:sp>
        <p:nvSpPr>
          <p:cNvPr id="7" name="Shape 6"/>
          <p:cNvSpPr>
            <a:spLocks noGrp="1"/>
          </p:cNvSpPr>
          <p:nvPr>
            <p:ph type="sldNum" sz="quarter" idx="12"/>
          </p:nvPr>
        </p:nvSpPr>
        <p:spPr/>
        <p:txBody>
          <a:bodyPr/>
          <a:lstStyle/>
          <a:p>
            <a:fld id="{561D2430-FB11-4C87-BF1D-6F488A17F237}" type="slidenum">
              <a:rPr/>
              <a:pPr/>
              <a:t>‹#›</a:t>
            </a:fld>
            <a:endParaRPr lang="zh-TW"/>
          </a:p>
        </p:txBody>
      </p:sp>
      <p:sp>
        <p:nvSpPr>
          <p:cNvPr id="8" name="Rectangle 7"/>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對照">
    <p:spTree>
      <p:nvGrpSpPr>
        <p:cNvPr id="1" name=""/>
        <p:cNvGrpSpPr/>
        <p:nvPr/>
      </p:nvGrpSpPr>
      <p:grpSpPr>
        <a:xfrm>
          <a:off x="0" y="0"/>
          <a:ext cx="0" cy="0"/>
          <a:chOff x="0" y="0"/>
          <a:chExt cx="0" cy="0"/>
        </a:xfrm>
      </p:grpSpPr>
      <p:sp>
        <p:nvSpPr>
          <p:cNvPr id="3" name="Shape 2"/>
          <p:cNvSpPr>
            <a:spLocks noGrp="1"/>
          </p:cNvSpPr>
          <p:nvPr>
            <p:ph type="body" idx="1"/>
          </p:nvPr>
        </p:nvSpPr>
        <p:spPr>
          <a:xfrm>
            <a:off x="457200" y="1535113"/>
            <a:ext cx="4040188" cy="639762"/>
          </a:xfrm>
        </p:spPr>
        <p:txBody>
          <a:bodyPr anchor="b"/>
          <a:lstStyle>
            <a:lvl1pPr marL="0" indent="0" latinLnBrk="0">
              <a:buNone/>
              <a:defRPr lang="zh-TW" sz="2400" b="0">
                <a:solidFill>
                  <a:schemeClr val="tx2"/>
                </a:solidFill>
              </a:defRPr>
            </a:lvl1pPr>
            <a:lvl2pPr marL="457200" indent="0">
              <a:buNone/>
              <a:defRPr lang="zh-TW" sz="2000" b="1"/>
            </a:lvl2pPr>
            <a:lvl3pPr marL="914400" indent="0">
              <a:buNone/>
              <a:defRPr lang="zh-TW" sz="1800" b="1"/>
            </a:lvl3pPr>
            <a:lvl4pPr marL="1371600" indent="0">
              <a:buNone/>
              <a:defRPr lang="zh-TW" sz="1600" b="1"/>
            </a:lvl4pPr>
            <a:lvl5pPr marL="1828800" indent="0">
              <a:buNone/>
              <a:defRPr lang="zh-TW" sz="1600" b="1"/>
            </a:lvl5pPr>
            <a:lvl6pPr marL="2286000" indent="0">
              <a:buNone/>
              <a:defRPr lang="zh-TW" sz="1600" b="1"/>
            </a:lvl6pPr>
            <a:lvl7pPr marL="2743200" indent="0">
              <a:buNone/>
              <a:defRPr lang="zh-TW" sz="1600" b="1"/>
            </a:lvl7pPr>
            <a:lvl8pPr marL="3200400" indent="0">
              <a:buNone/>
              <a:defRPr lang="zh-TW" sz="1600" b="1"/>
            </a:lvl8pPr>
            <a:lvl9pPr marL="3657600" indent="0">
              <a:buNone/>
              <a:defRPr lang="zh-TW" sz="1600" b="1"/>
            </a:lvl9pPr>
          </a:lstStyle>
          <a:p>
            <a:pPr lvl="0"/>
            <a:r>
              <a:rPr lang="zh-TW" altLang="en-US" smtClean="0"/>
              <a:t>按一下以編輯母片文字樣式</a:t>
            </a:r>
          </a:p>
        </p:txBody>
      </p:sp>
      <p:sp>
        <p:nvSpPr>
          <p:cNvPr id="4" name="Shape 3"/>
          <p:cNvSpPr>
            <a:spLocks noGrp="1"/>
          </p:cNvSpPr>
          <p:nvPr>
            <p:ph sz="half" idx="2"/>
          </p:nvPr>
        </p:nvSpPr>
        <p:spPr>
          <a:xfrm>
            <a:off x="457200" y="2174875"/>
            <a:ext cx="4040188" cy="3951288"/>
          </a:xfrm>
        </p:spPr>
        <p:txBody>
          <a:bodyPr/>
          <a:lstStyle>
            <a:lvl1pPr latinLnBrk="0">
              <a:defRPr lang="zh-TW" sz="2400"/>
            </a:lvl1pPr>
            <a:lvl2pPr>
              <a:defRPr lang="zh-TW" sz="2000"/>
            </a:lvl2pPr>
            <a:lvl3pPr>
              <a:defRPr lang="zh-TW" sz="1800"/>
            </a:lvl3pPr>
            <a:lvl4pPr>
              <a:defRPr lang="zh-TW" sz="1600"/>
            </a:lvl4pPr>
            <a:lvl5pPr>
              <a:defRPr lang="zh-TW" sz="1600"/>
            </a:lvl5pPr>
            <a:lvl6pPr>
              <a:defRPr lang="zh-TW" sz="1600"/>
            </a:lvl6pPr>
            <a:lvl7pPr>
              <a:defRPr lang="zh-TW" sz="1600"/>
            </a:lvl7pPr>
            <a:lvl8pPr>
              <a:defRPr lang="zh-TW" sz="1600"/>
            </a:lvl8pPr>
            <a:lvl9pPr>
              <a:defRPr lang="zh-TW"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Shape 4"/>
          <p:cNvSpPr>
            <a:spLocks noGrp="1"/>
          </p:cNvSpPr>
          <p:nvPr>
            <p:ph type="body" sz="quarter" idx="3"/>
          </p:nvPr>
        </p:nvSpPr>
        <p:spPr>
          <a:xfrm>
            <a:off x="4645025" y="1535113"/>
            <a:ext cx="4041775" cy="639762"/>
          </a:xfrm>
        </p:spPr>
        <p:txBody>
          <a:bodyPr anchor="b"/>
          <a:lstStyle>
            <a:lvl1pPr marL="0" indent="0" latinLnBrk="0">
              <a:buNone/>
              <a:defRPr lang="zh-TW" sz="2400" b="0">
                <a:solidFill>
                  <a:schemeClr val="tx2"/>
                </a:solidFill>
              </a:defRPr>
            </a:lvl1pPr>
            <a:lvl2pPr marL="457200" indent="0">
              <a:buNone/>
              <a:defRPr lang="zh-TW" sz="2000" b="1"/>
            </a:lvl2pPr>
            <a:lvl3pPr marL="914400" indent="0">
              <a:buNone/>
              <a:defRPr lang="zh-TW" sz="1800" b="1"/>
            </a:lvl3pPr>
            <a:lvl4pPr marL="1371600" indent="0">
              <a:buNone/>
              <a:defRPr lang="zh-TW" sz="1600" b="1"/>
            </a:lvl4pPr>
            <a:lvl5pPr marL="1828800" indent="0">
              <a:buNone/>
              <a:defRPr lang="zh-TW" sz="1600" b="1"/>
            </a:lvl5pPr>
            <a:lvl6pPr marL="2286000" indent="0">
              <a:buNone/>
              <a:defRPr lang="zh-TW" sz="1600" b="1"/>
            </a:lvl6pPr>
            <a:lvl7pPr marL="2743200" indent="0">
              <a:buNone/>
              <a:defRPr lang="zh-TW" sz="1600" b="1"/>
            </a:lvl7pPr>
            <a:lvl8pPr marL="3200400" indent="0">
              <a:buNone/>
              <a:defRPr lang="zh-TW" sz="1600" b="1"/>
            </a:lvl8pPr>
            <a:lvl9pPr marL="3657600" indent="0">
              <a:buNone/>
              <a:defRPr lang="zh-TW" sz="1600" b="1"/>
            </a:lvl9pPr>
          </a:lstStyle>
          <a:p>
            <a:pPr lvl="0"/>
            <a:r>
              <a:rPr lang="zh-TW" altLang="en-US" smtClean="0"/>
              <a:t>按一下以編輯母片文字樣式</a:t>
            </a:r>
          </a:p>
        </p:txBody>
      </p:sp>
      <p:sp>
        <p:nvSpPr>
          <p:cNvPr id="6" name="Shape 5"/>
          <p:cNvSpPr>
            <a:spLocks noGrp="1"/>
          </p:cNvSpPr>
          <p:nvPr>
            <p:ph sz="quarter" idx="4"/>
          </p:nvPr>
        </p:nvSpPr>
        <p:spPr>
          <a:xfrm>
            <a:off x="4645025" y="2174875"/>
            <a:ext cx="4041775" cy="3951288"/>
          </a:xfrm>
        </p:spPr>
        <p:txBody>
          <a:bodyPr/>
          <a:lstStyle>
            <a:lvl1pPr latinLnBrk="0">
              <a:defRPr lang="zh-TW" sz="2400"/>
            </a:lvl1pPr>
            <a:lvl2pPr>
              <a:defRPr lang="zh-TW" sz="2000"/>
            </a:lvl2pPr>
            <a:lvl3pPr>
              <a:defRPr lang="zh-TW" sz="1800"/>
            </a:lvl3pPr>
            <a:lvl4pPr>
              <a:defRPr lang="zh-TW" sz="1600"/>
            </a:lvl4pPr>
            <a:lvl5pPr>
              <a:defRPr lang="zh-TW" sz="1600"/>
            </a:lvl5pPr>
            <a:lvl6pPr>
              <a:defRPr lang="zh-TW" sz="1600"/>
            </a:lvl6pPr>
            <a:lvl7pPr>
              <a:defRPr lang="zh-TW" sz="1600"/>
            </a:lvl7pPr>
            <a:lvl8pPr>
              <a:defRPr lang="zh-TW" sz="1600"/>
            </a:lvl8pPr>
            <a:lvl9pPr>
              <a:defRPr lang="zh-TW"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7" name="Shape 6"/>
          <p:cNvSpPr>
            <a:spLocks noGrp="1"/>
          </p:cNvSpPr>
          <p:nvPr>
            <p:ph type="dt" sz="half" idx="10"/>
          </p:nvPr>
        </p:nvSpPr>
        <p:spPr/>
        <p:txBody>
          <a:bodyPr/>
          <a:lstStyle/>
          <a:p>
            <a:fld id="{6C70D0AA-A564-40E6-BDF9-FE3371FD07B4}" type="datetimeFigureOut">
              <a:rPr/>
              <a:pPr/>
              <a:t>06.09.06</a:t>
            </a:fld>
            <a:endParaRPr lang="zh-TW"/>
          </a:p>
        </p:txBody>
      </p:sp>
      <p:sp>
        <p:nvSpPr>
          <p:cNvPr id="8" name="Shape 7"/>
          <p:cNvSpPr>
            <a:spLocks noGrp="1"/>
          </p:cNvSpPr>
          <p:nvPr>
            <p:ph type="ftr" sz="quarter" idx="11"/>
          </p:nvPr>
        </p:nvSpPr>
        <p:spPr/>
        <p:txBody>
          <a:bodyPr/>
          <a:lstStyle/>
          <a:p>
            <a:endParaRPr lang="zh-TW"/>
          </a:p>
        </p:txBody>
      </p:sp>
      <p:sp>
        <p:nvSpPr>
          <p:cNvPr id="9" name="Shape 8"/>
          <p:cNvSpPr>
            <a:spLocks noGrp="1"/>
          </p:cNvSpPr>
          <p:nvPr>
            <p:ph type="sldNum" sz="quarter" idx="12"/>
          </p:nvPr>
        </p:nvSpPr>
        <p:spPr/>
        <p:txBody>
          <a:bodyPr/>
          <a:lstStyle/>
          <a:p>
            <a:fld id="{561D2430-FB11-4C87-BF1D-6F488A17F237}" type="slidenum">
              <a:rPr/>
              <a:pPr/>
              <a:t>‹#›</a:t>
            </a:fld>
            <a:endParaRPr lang="zh-TW"/>
          </a:p>
        </p:txBody>
      </p:sp>
      <p:sp>
        <p:nvSpPr>
          <p:cNvPr id="10" name="Rectangle 9"/>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Shape 2"/>
          <p:cNvSpPr>
            <a:spLocks noGrp="1"/>
          </p:cNvSpPr>
          <p:nvPr>
            <p:ph type="dt" sz="half" idx="10"/>
          </p:nvPr>
        </p:nvSpPr>
        <p:spPr/>
        <p:txBody>
          <a:bodyPr/>
          <a:lstStyle/>
          <a:p>
            <a:fld id="{6C70D0AA-A564-40E6-BDF9-FE3371FD07B4}" type="datetimeFigureOut">
              <a:rPr/>
              <a:pPr/>
              <a:t>06.09.06</a:t>
            </a:fld>
            <a:endParaRPr lang="zh-TW"/>
          </a:p>
        </p:txBody>
      </p:sp>
      <p:sp>
        <p:nvSpPr>
          <p:cNvPr id="4" name="Shape 3"/>
          <p:cNvSpPr>
            <a:spLocks noGrp="1"/>
          </p:cNvSpPr>
          <p:nvPr>
            <p:ph type="ftr" sz="quarter" idx="11"/>
          </p:nvPr>
        </p:nvSpPr>
        <p:spPr/>
        <p:txBody>
          <a:bodyPr/>
          <a:lstStyle/>
          <a:p>
            <a:endParaRPr lang="zh-TW"/>
          </a:p>
        </p:txBody>
      </p:sp>
      <p:sp>
        <p:nvSpPr>
          <p:cNvPr id="5" name="Shape 4"/>
          <p:cNvSpPr>
            <a:spLocks noGrp="1"/>
          </p:cNvSpPr>
          <p:nvPr>
            <p:ph type="sldNum" sz="quarter" idx="12"/>
          </p:nvPr>
        </p:nvSpPr>
        <p:spPr/>
        <p:txBody>
          <a:bodyPr/>
          <a:lstStyle/>
          <a:p>
            <a:fld id="{561D2430-FB11-4C87-BF1D-6F488A17F237}" type="slidenum">
              <a:rPr/>
              <a:pPr/>
              <a:t>‹#›</a:t>
            </a:fld>
            <a:endParaRPr lang="zh-TW"/>
          </a:p>
        </p:txBody>
      </p:sp>
      <p:sp>
        <p:nvSpPr>
          <p:cNvPr id="6" name="Rectangle 5"/>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p>
            <a:fld id="{6C70D0AA-A564-40E6-BDF9-FE3371FD07B4}" type="datetimeFigureOut">
              <a:rPr/>
              <a:pPr/>
              <a:t>06.09.06</a:t>
            </a:fld>
            <a:endParaRPr lang="zh-TW"/>
          </a:p>
        </p:txBody>
      </p:sp>
      <p:sp>
        <p:nvSpPr>
          <p:cNvPr id="3" name="Shape 2"/>
          <p:cNvSpPr>
            <a:spLocks noGrp="1"/>
          </p:cNvSpPr>
          <p:nvPr>
            <p:ph type="ftr" sz="quarter" idx="11"/>
          </p:nvPr>
        </p:nvSpPr>
        <p:spPr/>
        <p:txBody>
          <a:bodyPr/>
          <a:lstStyle/>
          <a:p>
            <a:endParaRPr lang="zh-TW"/>
          </a:p>
        </p:txBody>
      </p:sp>
      <p:sp>
        <p:nvSpPr>
          <p:cNvPr id="4" name="Shape 3"/>
          <p:cNvSpPr>
            <a:spLocks noGrp="1"/>
          </p:cNvSpPr>
          <p:nvPr>
            <p:ph type="sldNum" sz="quarter" idx="12"/>
          </p:nvPr>
        </p:nvSpPr>
        <p:spPr/>
        <p:txBody>
          <a:bodyPr/>
          <a:lstStyle/>
          <a:p>
            <a:fld id="{561D2430-FB11-4C87-BF1D-6F488A17F237}" type="slidenum">
              <a:rPr/>
              <a:pPr/>
              <a:t>‹#›</a:t>
            </a:fld>
            <a:endParaRPr 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含標題的內容">
    <p:spTree>
      <p:nvGrpSpPr>
        <p:cNvPr id="1" name=""/>
        <p:cNvGrpSpPr/>
        <p:nvPr/>
      </p:nvGrpSpPr>
      <p:grpSpPr>
        <a:xfrm>
          <a:off x="0" y="0"/>
          <a:ext cx="0" cy="0"/>
          <a:chOff x="0" y="0"/>
          <a:chExt cx="0" cy="0"/>
        </a:xfrm>
      </p:grpSpPr>
      <p:sp>
        <p:nvSpPr>
          <p:cNvPr id="3" name="Shape 2"/>
          <p:cNvSpPr>
            <a:spLocks noGrp="1"/>
          </p:cNvSpPr>
          <p:nvPr>
            <p:ph idx="1"/>
          </p:nvPr>
        </p:nvSpPr>
        <p:spPr>
          <a:xfrm>
            <a:off x="3575050" y="1600201"/>
            <a:ext cx="5111750" cy="4525963"/>
          </a:xfrm>
        </p:spPr>
        <p:txBody>
          <a:bodyPr/>
          <a:lstStyle>
            <a:lvl1pPr latinLnBrk="0">
              <a:defRPr lang="zh-TW" sz="3200">
                <a:solidFill>
                  <a:schemeClr val="tx1"/>
                </a:solidFill>
              </a:defRPr>
            </a:lvl1pPr>
            <a:lvl2pPr>
              <a:defRPr lang="zh-TW" sz="2800"/>
            </a:lvl2pPr>
            <a:lvl3pPr>
              <a:defRPr lang="zh-TW" sz="2400"/>
            </a:lvl3pPr>
            <a:lvl4pPr>
              <a:defRPr lang="zh-TW" sz="2000"/>
            </a:lvl4pPr>
            <a:lvl5pPr>
              <a:defRPr lang="zh-TW" sz="2000"/>
            </a:lvl5pPr>
            <a:lvl6pPr>
              <a:defRPr lang="zh-TW" sz="2000"/>
            </a:lvl6pPr>
            <a:lvl7pPr>
              <a:defRPr lang="zh-TW" sz="2000"/>
            </a:lvl7pPr>
            <a:lvl8pPr>
              <a:defRPr lang="zh-TW" sz="2000"/>
            </a:lvl8pPr>
            <a:lvl9pPr>
              <a:defRPr lang="zh-TW"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body" sz="half" idx="2"/>
          </p:nvPr>
        </p:nvSpPr>
        <p:spPr>
          <a:xfrm>
            <a:off x="457201" y="1600201"/>
            <a:ext cx="3008313" cy="4525963"/>
          </a:xfrm>
        </p:spPr>
        <p:txBody>
          <a:bodyPr/>
          <a:lstStyle>
            <a:lvl1pPr marL="0" indent="0" latinLnBrk="0">
              <a:buNone/>
              <a:defRPr lang="zh-TW" sz="1400"/>
            </a:lvl1pPr>
            <a:lvl2pPr marL="457200" indent="0">
              <a:buNone/>
              <a:defRPr lang="zh-TW" sz="1200"/>
            </a:lvl2pPr>
            <a:lvl3pPr marL="914400" indent="0">
              <a:buNone/>
              <a:defRPr lang="zh-TW" sz="1000"/>
            </a:lvl3pPr>
            <a:lvl4pPr marL="1371600" indent="0">
              <a:buNone/>
              <a:defRPr lang="zh-TW" sz="900"/>
            </a:lvl4pPr>
            <a:lvl5pPr marL="1828800" indent="0">
              <a:buNone/>
              <a:defRPr lang="zh-TW" sz="900"/>
            </a:lvl5pPr>
            <a:lvl6pPr marL="2286000" indent="0">
              <a:buNone/>
              <a:defRPr lang="zh-TW" sz="900"/>
            </a:lvl6pPr>
            <a:lvl7pPr marL="2743200" indent="0">
              <a:buNone/>
              <a:defRPr lang="zh-TW" sz="900"/>
            </a:lvl7pPr>
            <a:lvl8pPr marL="3200400" indent="0">
              <a:buNone/>
              <a:defRPr lang="zh-TW" sz="900"/>
            </a:lvl8pPr>
            <a:lvl9pPr marL="3657600" indent="0">
              <a:buNone/>
              <a:defRPr lang="zh-TW" sz="900"/>
            </a:lvl9pPr>
          </a:lstStyle>
          <a:p>
            <a:pPr lvl="0"/>
            <a:r>
              <a:rPr lang="zh-TW" altLang="en-US" smtClean="0"/>
              <a:t>按一下以編輯母片文字樣式</a:t>
            </a:r>
          </a:p>
        </p:txBody>
      </p:sp>
      <p:sp>
        <p:nvSpPr>
          <p:cNvPr id="5" name="Shape 4"/>
          <p:cNvSpPr>
            <a:spLocks noGrp="1"/>
          </p:cNvSpPr>
          <p:nvPr>
            <p:ph type="dt" sz="half" idx="10"/>
          </p:nvPr>
        </p:nvSpPr>
        <p:spPr/>
        <p:txBody>
          <a:bodyPr/>
          <a:lstStyle/>
          <a:p>
            <a:fld id="{6C70D0AA-A564-40E6-BDF9-FE3371FD07B4}" type="datetimeFigureOut">
              <a:rPr/>
              <a:pPr/>
              <a:t>06.09.06</a:t>
            </a:fld>
            <a:endParaRPr lang="zh-TW"/>
          </a:p>
        </p:txBody>
      </p:sp>
      <p:sp>
        <p:nvSpPr>
          <p:cNvPr id="6" name="Shape 5"/>
          <p:cNvSpPr>
            <a:spLocks noGrp="1"/>
          </p:cNvSpPr>
          <p:nvPr>
            <p:ph type="ftr" sz="quarter" idx="11"/>
          </p:nvPr>
        </p:nvSpPr>
        <p:spPr/>
        <p:txBody>
          <a:bodyPr/>
          <a:lstStyle/>
          <a:p>
            <a:endParaRPr lang="zh-TW"/>
          </a:p>
        </p:txBody>
      </p:sp>
      <p:sp>
        <p:nvSpPr>
          <p:cNvPr id="7" name="Shape 6"/>
          <p:cNvSpPr>
            <a:spLocks noGrp="1"/>
          </p:cNvSpPr>
          <p:nvPr>
            <p:ph type="sldNum" sz="quarter" idx="12"/>
          </p:nvPr>
        </p:nvSpPr>
        <p:spPr/>
        <p:txBody>
          <a:bodyPr/>
          <a:lstStyle/>
          <a:p>
            <a:fld id="{561D2430-FB11-4C87-BF1D-6F488A17F237}" type="slidenum">
              <a:rPr/>
              <a:pPr/>
              <a:t>‹#›</a:t>
            </a:fld>
            <a:endParaRPr lang="zh-TW"/>
          </a:p>
        </p:txBody>
      </p:sp>
      <p:sp>
        <p:nvSpPr>
          <p:cNvPr id="9" name="Rectangle 8"/>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latinLnBrk="0">
              <a:defRPr lang="zh-TW" sz="2000" b="0">
                <a:solidFill>
                  <a:schemeClr val="tx1"/>
                </a:solidFill>
              </a:defRPr>
            </a:lvl1pPr>
          </a:lstStyle>
          <a:p>
            <a:r>
              <a:rPr lang="zh-TW" altLang="en-US" smtClean="0"/>
              <a:t>按一下以編輯母片標題樣式</a:t>
            </a:r>
            <a:endParaRPr lang="zh-TW"/>
          </a:p>
        </p:txBody>
      </p:sp>
      <p:sp>
        <p:nvSpPr>
          <p:cNvPr id="3" name="Shape 2"/>
          <p:cNvSpPr>
            <a:spLocks noGrp="1"/>
          </p:cNvSpPr>
          <p:nvPr>
            <p:ph type="pic" idx="1"/>
          </p:nvPr>
        </p:nvSpPr>
        <p:spPr>
          <a:xfrm>
            <a:off x="1792288" y="612775"/>
            <a:ext cx="5486400" cy="4114800"/>
          </a:xfrm>
        </p:spPr>
        <p:txBody>
          <a:bodyPr/>
          <a:lstStyle>
            <a:lvl1pPr marL="0" indent="0" latinLnBrk="0">
              <a:buNone/>
              <a:defRPr lang="zh-TW" sz="3200"/>
            </a:lvl1pPr>
            <a:lvl2pPr marL="457200" indent="0">
              <a:buNone/>
              <a:defRPr lang="zh-TW" sz="2800"/>
            </a:lvl2pPr>
            <a:lvl3pPr marL="914400" indent="0">
              <a:buNone/>
              <a:defRPr lang="zh-TW" sz="2400"/>
            </a:lvl3pPr>
            <a:lvl4pPr marL="1371600" indent="0">
              <a:buNone/>
              <a:defRPr lang="zh-TW" sz="2000"/>
            </a:lvl4pPr>
            <a:lvl5pPr marL="1828800" indent="0">
              <a:buNone/>
              <a:defRPr lang="zh-TW" sz="2000"/>
            </a:lvl5pPr>
            <a:lvl6pPr marL="2286000" indent="0">
              <a:buNone/>
              <a:defRPr lang="zh-TW" sz="2000"/>
            </a:lvl6pPr>
            <a:lvl7pPr marL="2743200" indent="0">
              <a:buNone/>
              <a:defRPr lang="zh-TW" sz="2000"/>
            </a:lvl7pPr>
            <a:lvl8pPr marL="3200400" indent="0">
              <a:buNone/>
              <a:defRPr lang="zh-TW" sz="2000"/>
            </a:lvl8pPr>
            <a:lvl9pPr marL="3657600" indent="0">
              <a:buNone/>
              <a:defRPr lang="zh-TW" sz="2000"/>
            </a:lvl9pPr>
          </a:lstStyle>
          <a:p>
            <a:r>
              <a:rPr lang="zh-TW" altLang="en-US" smtClean="0"/>
              <a:t>按一下圖示以新增圖片</a:t>
            </a:r>
            <a:endParaRPr lang="zh-TW"/>
          </a:p>
        </p:txBody>
      </p:sp>
      <p:sp>
        <p:nvSpPr>
          <p:cNvPr id="4" name="Shape 3"/>
          <p:cNvSpPr>
            <a:spLocks noGrp="1"/>
          </p:cNvSpPr>
          <p:nvPr>
            <p:ph type="body" sz="half" idx="2"/>
          </p:nvPr>
        </p:nvSpPr>
        <p:spPr>
          <a:xfrm>
            <a:off x="1792288" y="5367338"/>
            <a:ext cx="5486400" cy="804862"/>
          </a:xfrm>
        </p:spPr>
        <p:txBody>
          <a:bodyPr/>
          <a:lstStyle>
            <a:lvl1pPr marL="0" indent="0" latinLnBrk="0">
              <a:buNone/>
              <a:defRPr lang="zh-TW" sz="1400"/>
            </a:lvl1pPr>
            <a:lvl2pPr marL="457200" indent="0">
              <a:buNone/>
              <a:defRPr lang="zh-TW" sz="1200"/>
            </a:lvl2pPr>
            <a:lvl3pPr marL="914400" indent="0">
              <a:buNone/>
              <a:defRPr lang="zh-TW" sz="1000"/>
            </a:lvl3pPr>
            <a:lvl4pPr marL="1371600" indent="0">
              <a:buNone/>
              <a:defRPr lang="zh-TW" sz="900"/>
            </a:lvl4pPr>
            <a:lvl5pPr marL="1828800" indent="0">
              <a:buNone/>
              <a:defRPr lang="zh-TW" sz="900"/>
            </a:lvl5pPr>
            <a:lvl6pPr marL="2286000" indent="0">
              <a:buNone/>
              <a:defRPr lang="zh-TW" sz="900"/>
            </a:lvl6pPr>
            <a:lvl7pPr marL="2743200" indent="0">
              <a:buNone/>
              <a:defRPr lang="zh-TW" sz="900"/>
            </a:lvl7pPr>
            <a:lvl8pPr marL="3200400" indent="0">
              <a:buNone/>
              <a:defRPr lang="zh-TW" sz="900"/>
            </a:lvl8pPr>
            <a:lvl9pPr marL="3657600" indent="0">
              <a:buNone/>
              <a:defRPr lang="zh-TW" sz="900"/>
            </a:lvl9pPr>
          </a:lstStyle>
          <a:p>
            <a:pPr lvl="0"/>
            <a:r>
              <a:rPr lang="zh-TW" altLang="en-US" smtClean="0"/>
              <a:t>按一下以編輯母片文字樣式</a:t>
            </a:r>
          </a:p>
        </p:txBody>
      </p:sp>
      <p:sp>
        <p:nvSpPr>
          <p:cNvPr id="5" name="Shape 4"/>
          <p:cNvSpPr>
            <a:spLocks noGrp="1"/>
          </p:cNvSpPr>
          <p:nvPr>
            <p:ph type="dt" sz="half" idx="10"/>
          </p:nvPr>
        </p:nvSpPr>
        <p:spPr/>
        <p:txBody>
          <a:bodyPr/>
          <a:lstStyle/>
          <a:p>
            <a:fld id="{6C70D0AA-A564-40E6-BDF9-FE3371FD07B4}" type="datetimeFigureOut">
              <a:rPr/>
              <a:pPr/>
              <a:t>06.09.06</a:t>
            </a:fld>
            <a:endParaRPr lang="zh-TW"/>
          </a:p>
        </p:txBody>
      </p:sp>
      <p:sp>
        <p:nvSpPr>
          <p:cNvPr id="6" name="Shape 5"/>
          <p:cNvSpPr>
            <a:spLocks noGrp="1"/>
          </p:cNvSpPr>
          <p:nvPr>
            <p:ph type="ftr" sz="quarter" idx="11"/>
          </p:nvPr>
        </p:nvSpPr>
        <p:spPr/>
        <p:txBody>
          <a:bodyPr/>
          <a:lstStyle/>
          <a:p>
            <a:endParaRPr lang="zh-TW"/>
          </a:p>
        </p:txBody>
      </p:sp>
      <p:sp>
        <p:nvSpPr>
          <p:cNvPr id="7" name="Shape 6"/>
          <p:cNvSpPr>
            <a:spLocks noGrp="1"/>
          </p:cNvSpPr>
          <p:nvPr>
            <p:ph type="sldNum" sz="quarter" idx="12"/>
          </p:nvPr>
        </p:nvSpPr>
        <p:spPr/>
        <p:txBody>
          <a:bodyPr/>
          <a:lstStyle/>
          <a:p>
            <a:fld id="{561D2430-FB11-4C87-BF1D-6F488A17F237}" type="slidenum">
              <a:rPr/>
              <a:pPr/>
              <a:t>‹#›</a:t>
            </a:fld>
            <a:endParaRPr 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9144000" cy="1506538"/>
            <a:chOff x="0" y="0"/>
            <a:chExt cx="9144000" cy="1506538"/>
          </a:xfrm>
        </p:grpSpPr>
        <p:pic>
          <p:nvPicPr>
            <p:cNvPr id="7" name="Rectangle 6"/>
            <p:cNvPicPr>
              <a:picLocks noChangeAspect="1"/>
            </p:cNvPicPr>
            <p:nvPr/>
          </p:nvPicPr>
          <p:blipFill>
            <a:blip r:embed="rId11" cstate="print">
              <a:duotone>
                <a:schemeClr val="accent1"/>
                <a:srgbClr val="FFFFFF"/>
              </a:duotone>
            </a:blip>
            <a:srcRect/>
            <a:stretch>
              <a:fillRect/>
            </a:stretch>
          </p:blipFill>
          <p:spPr>
            <a:xfrm>
              <a:off x="0" y="1"/>
              <a:ext cx="9144000" cy="1419224"/>
            </a:xfrm>
            <a:prstGeom prst="rect">
              <a:avLst/>
            </a:prstGeom>
            <a:noFill/>
            <a:ln>
              <a:noFill/>
            </a:ln>
          </p:spPr>
        </p:pic>
        <p:sp>
          <p:nvSpPr>
            <p:cNvPr id="10" name="Rectangle 9"/>
            <p:cNvSpPr/>
            <p:nvPr userDrawn="1"/>
          </p:nvSpPr>
          <p:spPr>
            <a:xfrm>
              <a:off x="0" y="0"/>
              <a:ext cx="9144000" cy="1447800"/>
            </a:xfrm>
            <a:prstGeom prst="rect">
              <a:avLst/>
            </a:prstGeom>
            <a:gradFill flip="none" rotWithShape="1">
              <a:gsLst>
                <a:gs pos="0">
                  <a:schemeClr val="accent1"/>
                </a:gs>
                <a:gs pos="49000">
                  <a:schemeClr val="accent1">
                    <a:tint val="20000"/>
                    <a:alpha val="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cxnSp>
          <p:nvCxnSpPr>
            <p:cNvPr id="8" name="Straight Connector 7"/>
            <p:cNvCxnSpPr/>
            <p:nvPr/>
          </p:nvCxnSpPr>
          <p:spPr>
            <a:xfrm>
              <a:off x="0" y="142875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04950"/>
              <a:ext cx="9144000" cy="1588"/>
            </a:xfrm>
            <a:prstGeom prst="line">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3" name="Rectangle 2"/>
          <p:cNvSpPr>
            <a:spLocks noGrp="1"/>
          </p:cNvSpPr>
          <p:nvPr>
            <p:ph type="body" idx="1"/>
          </p:nvPr>
        </p:nvSpPr>
        <p:spPr>
          <a:xfrm>
            <a:off x="457200" y="1600200"/>
            <a:ext cx="8229600" cy="4525963"/>
          </a:xfrm>
          <a:prstGeom prst="rect">
            <a:avLst/>
          </a:prstGeom>
        </p:spPr>
        <p:txBody>
          <a:bodyPr vert="horz"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Rectangle 3"/>
          <p:cNvSpPr>
            <a:spLocks noGrp="1"/>
          </p:cNvSpPr>
          <p:nvPr>
            <p:ph type="dt" sz="half" idx="2"/>
          </p:nvPr>
        </p:nvSpPr>
        <p:spPr>
          <a:xfrm>
            <a:off x="457200" y="6356350"/>
            <a:ext cx="2133600" cy="365125"/>
          </a:xfrm>
          <a:prstGeom prst="rect">
            <a:avLst/>
          </a:prstGeom>
        </p:spPr>
        <p:txBody>
          <a:bodyPr vert="horz" rtlCol="0" anchor="ctr"/>
          <a:lstStyle>
            <a:lvl1pPr algn="l" latinLnBrk="0">
              <a:defRPr lang="zh-TW" sz="1200">
                <a:solidFill>
                  <a:schemeClr val="tx1">
                    <a:tint val="75000"/>
                  </a:schemeClr>
                </a:solidFill>
              </a:defRPr>
            </a:lvl1pPr>
          </a:lstStyle>
          <a:p>
            <a:fld id="{6C70D0AA-A564-40E6-BDF9-FE3371FD07B4}" type="datetimeFigureOut">
              <a:rPr/>
              <a:pPr/>
              <a:t>06.09.06</a:t>
            </a:fld>
            <a:endParaRPr lang="zh-TW"/>
          </a:p>
        </p:txBody>
      </p:sp>
      <p:sp>
        <p:nvSpPr>
          <p:cNvPr id="5" name="Rectangle 4"/>
          <p:cNvSpPr>
            <a:spLocks noGrp="1"/>
          </p:cNvSpPr>
          <p:nvPr>
            <p:ph type="ftr" sz="quarter" idx="3"/>
          </p:nvPr>
        </p:nvSpPr>
        <p:spPr>
          <a:xfrm>
            <a:off x="3124200" y="6356350"/>
            <a:ext cx="2895600" cy="365125"/>
          </a:xfrm>
          <a:prstGeom prst="rect">
            <a:avLst/>
          </a:prstGeom>
        </p:spPr>
        <p:txBody>
          <a:bodyPr vert="horz" rtlCol="0" anchor="ctr"/>
          <a:lstStyle>
            <a:lvl1pPr algn="ctr" latinLnBrk="0">
              <a:defRPr lang="zh-TW" sz="1200">
                <a:solidFill>
                  <a:schemeClr val="tx1">
                    <a:tint val="75000"/>
                  </a:schemeClr>
                </a:solidFill>
              </a:defRPr>
            </a:lvl1pPr>
          </a:lstStyle>
          <a:p>
            <a:endParaRPr lang="zh-TW"/>
          </a:p>
        </p:txBody>
      </p:sp>
      <p:sp>
        <p:nvSpPr>
          <p:cNvPr id="6" name="Rectangle 5"/>
          <p:cNvSpPr>
            <a:spLocks noGrp="1"/>
          </p:cNvSpPr>
          <p:nvPr>
            <p:ph type="sldNum" sz="quarter" idx="4"/>
          </p:nvPr>
        </p:nvSpPr>
        <p:spPr>
          <a:xfrm>
            <a:off x="6553200" y="6356350"/>
            <a:ext cx="2133600" cy="365125"/>
          </a:xfrm>
          <a:prstGeom prst="rect">
            <a:avLst/>
          </a:prstGeom>
        </p:spPr>
        <p:txBody>
          <a:bodyPr vert="horz" rtlCol="0" anchor="ctr"/>
          <a:lstStyle>
            <a:lvl1pPr algn="r" latinLnBrk="0">
              <a:defRPr lang="zh-TW" sz="1200">
                <a:solidFill>
                  <a:schemeClr val="tx1">
                    <a:tint val="75000"/>
                  </a:schemeClr>
                </a:solidFill>
              </a:defRPr>
            </a:lvl1pPr>
          </a:lstStyle>
          <a:p>
            <a:fld id="{561D2430-FB11-4C87-BF1D-6F488A17F237}" type="slidenum">
              <a:rPr/>
              <a:pPr/>
              <a:t>‹#›</a:t>
            </a:fld>
            <a:endParaRPr lang="zh-TW"/>
          </a:p>
        </p:txBody>
      </p:sp>
      <p:sp>
        <p:nvSpPr>
          <p:cNvPr id="13" name="Rectangle 12"/>
          <p:cNvSpPr>
            <a:spLocks noGrp="1"/>
          </p:cNvSpPr>
          <p:nvPr>
            <p:ph type="title"/>
          </p:nvPr>
        </p:nvSpPr>
        <p:spPr>
          <a:xfrm>
            <a:off x="457200" y="152400"/>
            <a:ext cx="8229600" cy="1265238"/>
          </a:xfrm>
          <a:prstGeom prst="rect">
            <a:avLst/>
          </a:prstGeom>
        </p:spPr>
        <p:txBody>
          <a:bodyPr vert="horz" rtlCol="0" anchor="ctr">
            <a:normAutofit/>
          </a:bodyPr>
          <a:lstStyle/>
          <a:p>
            <a:r>
              <a:rPr lang="zh-TW"/>
              <a:t>按一下以編輯母片標題樣式</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zh-TW" sz="4000" b="0" u="none" strike="noStrike" kern="1200" cap="none" spc="0" normalizeH="0" baseline="0">
          <a:ln>
            <a:noFill/>
          </a:ln>
          <a:solidFill>
            <a:schemeClr val="tx1"/>
          </a:solidFill>
          <a:effectLst>
            <a:outerShdw blurRad="50800" dist="50800" dir="2700000" algn="tl" rotWithShape="0">
              <a:srgbClr val="000000">
                <a:alpha val="43137"/>
              </a:srgbClr>
            </a:outerShdw>
          </a:effectLst>
          <a:uLnTx/>
          <a:uFillTx/>
          <a:latin typeface="+mj-lt"/>
          <a:ea typeface="+mj-ea"/>
          <a:cs typeface="+mj-cs"/>
        </a:defRPr>
      </a:lvl1pPr>
    </p:titleStyle>
    <p:bodyStyle>
      <a:lvl1pPr marL="342900" indent="-342900" algn="l" rtl="0" eaLnBrk="1" latinLnBrk="0" hangingPunct="1">
        <a:spcBef>
          <a:spcPct val="20000"/>
        </a:spcBef>
        <a:spcAft>
          <a:spcPts val="400"/>
        </a:spcAft>
        <a:buFont typeface="Arial"/>
        <a:buChar char="•"/>
        <a:defRPr lang="zh-TW"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eaLnBrk="1" latinLnBrk="0" hangingPunct="1">
        <a:spcBef>
          <a:spcPct val="20000"/>
        </a:spcBef>
        <a:buFont typeface="Arial"/>
        <a:buChar char="–"/>
        <a:defRPr lang="zh-TW"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eaLnBrk="1" latinLnBrk="0" hangingPunct="1">
        <a:spcBef>
          <a:spcPct val="20000"/>
        </a:spcBef>
        <a:buFont typeface="Arial"/>
        <a:buChar char="•"/>
        <a:defRPr lang="zh-TW"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eaLnBrk="1" latinLnBrk="0" hangingPunct="1">
        <a:spcBef>
          <a:spcPct val="20000"/>
        </a:spcBef>
        <a:buFont typeface="Arial"/>
        <a:buChar char="–"/>
        <a:defRPr lang="zh-TW" sz="1800"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eaLnBrk="1" latinLnBrk="0" hangingPunct="1">
        <a:spcBef>
          <a:spcPct val="20000"/>
        </a:spcBef>
        <a:buFont typeface="Arial"/>
        <a:buChar char="»"/>
        <a:defRPr lang="zh-TW" sz="1800"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lang="zh-TW"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lang="zh-TW"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lang="zh-TW"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lang="zh-TW" sz="2000" kern="1200">
          <a:solidFill>
            <a:schemeClr val="tx1"/>
          </a:solidFill>
          <a:latin typeface="+mn-lt"/>
          <a:ea typeface="+mn-ea"/>
          <a:cs typeface="+mn-cs"/>
        </a:defRPr>
      </a:lvl9pPr>
    </p:bodyStyle>
    <p:otherStyle>
      <a:lvl1pPr marL="0" algn="l" rtl="0" eaLnBrk="1" latinLnBrk="0" hangingPunct="1">
        <a:defRPr lang="zh-TW" kern="1200">
          <a:solidFill>
            <a:schemeClr val="tx1"/>
          </a:solidFill>
          <a:latin typeface="+mn-lt"/>
          <a:ea typeface="+mn-ea"/>
          <a:cs typeface="+mn-cs"/>
        </a:defRPr>
      </a:lvl1pPr>
      <a:lvl2pPr marL="457200" algn="l" rtl="0" eaLnBrk="1" hangingPunct="1">
        <a:defRPr lang="zh-TW" kern="1200">
          <a:solidFill>
            <a:schemeClr val="tx1"/>
          </a:solidFill>
          <a:latin typeface="+mn-lt"/>
          <a:ea typeface="+mn-ea"/>
          <a:cs typeface="+mn-cs"/>
        </a:defRPr>
      </a:lvl2pPr>
      <a:lvl3pPr marL="914400" algn="l" rtl="0" eaLnBrk="1" hangingPunct="1">
        <a:defRPr lang="zh-TW" kern="1200">
          <a:solidFill>
            <a:schemeClr val="tx1"/>
          </a:solidFill>
          <a:latin typeface="+mn-lt"/>
          <a:ea typeface="+mn-ea"/>
          <a:cs typeface="+mn-cs"/>
        </a:defRPr>
      </a:lvl3pPr>
      <a:lvl4pPr marL="1371600" algn="l" rtl="0" eaLnBrk="1" hangingPunct="1">
        <a:defRPr lang="zh-TW" kern="1200">
          <a:solidFill>
            <a:schemeClr val="tx1"/>
          </a:solidFill>
          <a:latin typeface="+mn-lt"/>
          <a:ea typeface="+mn-ea"/>
          <a:cs typeface="+mn-cs"/>
        </a:defRPr>
      </a:lvl4pPr>
      <a:lvl5pPr marL="1828800" algn="l" rtl="0" eaLnBrk="1" hangingPunct="1">
        <a:defRPr lang="zh-TW" kern="1200">
          <a:solidFill>
            <a:schemeClr val="tx1"/>
          </a:solidFill>
          <a:latin typeface="+mn-lt"/>
          <a:ea typeface="+mn-ea"/>
          <a:cs typeface="+mn-cs"/>
        </a:defRPr>
      </a:lvl5pPr>
      <a:lvl6pPr marL="2286000" algn="l" rtl="0" eaLnBrk="1" hangingPunct="1">
        <a:defRPr lang="zh-TW" kern="1200">
          <a:solidFill>
            <a:schemeClr val="tx1"/>
          </a:solidFill>
          <a:latin typeface="+mn-lt"/>
          <a:ea typeface="+mn-ea"/>
          <a:cs typeface="+mn-cs"/>
        </a:defRPr>
      </a:lvl6pPr>
      <a:lvl7pPr marL="2743200" algn="l" rtl="0" eaLnBrk="1" hangingPunct="1">
        <a:defRPr lang="zh-TW" kern="1200">
          <a:solidFill>
            <a:schemeClr val="tx1"/>
          </a:solidFill>
          <a:latin typeface="+mn-lt"/>
          <a:ea typeface="+mn-ea"/>
          <a:cs typeface="+mn-cs"/>
        </a:defRPr>
      </a:lvl7pPr>
      <a:lvl8pPr marL="3200400" algn="l" rtl="0" eaLnBrk="1" hangingPunct="1">
        <a:defRPr lang="zh-TW" kern="1200">
          <a:solidFill>
            <a:schemeClr val="tx1"/>
          </a:solidFill>
          <a:latin typeface="+mn-lt"/>
          <a:ea typeface="+mn-ea"/>
          <a:cs typeface="+mn-cs"/>
        </a:defRPr>
      </a:lvl8pPr>
      <a:lvl9pPr marL="3657600" algn="l" rtl="0" eaLnBrk="1" hangingPunct="1">
        <a:defRPr lang="zh-TW"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_LtTYcX1r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kfatQwUCu7g" TargetMode="External"/><Relationship Id="rId2" Type="http://schemas.openxmlformats.org/officeDocument/2006/relationships/hyperlink" Target="https://www.youtube.com/watch?v=qKYWqhvzAvs" TargetMode="External"/><Relationship Id="rId1" Type="http://schemas.openxmlformats.org/officeDocument/2006/relationships/slideLayout" Target="../slideLayouts/slideLayout2.xml"/><Relationship Id="rId4" Type="http://schemas.openxmlformats.org/officeDocument/2006/relationships/hyperlink" Target="https://www.youtube.com/watch?v=AMfuqAbVcA8"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1772816"/>
            <a:ext cx="6400800" cy="2646784"/>
          </a:xfrm>
        </p:spPr>
        <p:txBody>
          <a:bodyPr>
            <a:normAutofit fontScale="92500" lnSpcReduction="20000"/>
          </a:bodyPr>
          <a:lstStyle/>
          <a:p>
            <a:r>
              <a:rPr lang="zh-CN" altLang="en-US" sz="6000" b="1" dirty="0" smtClean="0">
                <a:latin typeface="微軟正黑體" pitchFamily="34" charset="-120"/>
                <a:ea typeface="微軟正黑體" pitchFamily="34" charset="-120"/>
              </a:rPr>
              <a:t>第七</a:t>
            </a:r>
            <a:r>
              <a:rPr lang="zh-CN" altLang="en-US" sz="6000" b="1" dirty="0" smtClean="0">
                <a:latin typeface="微軟正黑體" pitchFamily="34" charset="-120"/>
                <a:ea typeface="微軟正黑體" pitchFamily="34" charset="-120"/>
              </a:rPr>
              <a:t>章</a:t>
            </a:r>
            <a:endParaRPr lang="en-US" altLang="zh-CN" sz="6000" b="1" dirty="0" smtClean="0">
              <a:latin typeface="微軟正黑體" pitchFamily="34" charset="-120"/>
              <a:ea typeface="微軟正黑體" pitchFamily="34" charset="-120"/>
            </a:endParaRPr>
          </a:p>
          <a:p>
            <a:r>
              <a:rPr lang="zh-TW" altLang="en-US" sz="6000" b="1" dirty="0" smtClean="0">
                <a:latin typeface="微軟正黑體" pitchFamily="34" charset="-120"/>
                <a:ea typeface="微軟正黑體" pitchFamily="34" charset="-120"/>
              </a:rPr>
              <a:t>企業對競爭者</a:t>
            </a:r>
            <a:endParaRPr lang="en-US" altLang="zh-TW" sz="6000" b="1" dirty="0" smtClean="0">
              <a:latin typeface="微軟正黑體" pitchFamily="34" charset="-120"/>
              <a:ea typeface="微軟正黑體" pitchFamily="34" charset="-120"/>
            </a:endParaRPr>
          </a:p>
          <a:p>
            <a:r>
              <a:rPr lang="zh-TW" altLang="en-US" sz="6000" b="1" dirty="0" smtClean="0">
                <a:latin typeface="微軟正黑體" pitchFamily="34" charset="-120"/>
                <a:ea typeface="微軟正黑體" pitchFamily="34" charset="-120"/>
              </a:rPr>
              <a:t>的</a:t>
            </a:r>
            <a:r>
              <a:rPr lang="zh-TW" altLang="en-US" sz="6000" b="1" dirty="0" smtClean="0">
                <a:latin typeface="微軟正黑體" pitchFamily="34" charset="-120"/>
                <a:ea typeface="微軟正黑體" pitchFamily="34" charset="-120"/>
              </a:rPr>
              <a:t>倫理義務</a:t>
            </a:r>
            <a:endParaRPr lang="zh-TW" sz="6000" b="1" dirty="0">
              <a:latin typeface="微軟正黑體" pitchFamily="34" charset="-120"/>
              <a:ea typeface="微軟正黑體" pitchFamily="34" charset="-120"/>
            </a:endParaRPr>
          </a:p>
        </p:txBody>
      </p:sp>
      <p:sp>
        <p:nvSpPr>
          <p:cNvPr id="10" name="Rectangle 9"/>
          <p:cNvSpPr>
            <a:spLocks noGrp="1"/>
          </p:cNvSpPr>
          <p:nvPr>
            <p:ph type="title"/>
          </p:nvPr>
        </p:nvSpPr>
        <p:spPr/>
        <p:txBody>
          <a:bodyPr/>
          <a:lstStyle/>
          <a:p>
            <a:r>
              <a:rPr lang="zh-CN" altLang="en-US" dirty="0" smtClean="0"/>
              <a:t>陳擎文老師</a:t>
            </a:r>
            <a:endParaRPr lang="zh-TW"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dirty="0" smtClean="0">
                <a:solidFill>
                  <a:srgbClr val="C00000"/>
                </a:solidFill>
                <a:latin typeface="Adobe 繁黑體 Std B" pitchFamily="34" charset="-120"/>
                <a:ea typeface="Adobe 繁黑體 Std B" pitchFamily="34" charset="-120"/>
                <a:sym typeface="Webdings" pitchFamily="18" charset="2"/>
              </a:rPr>
              <a:t>零售價格</a:t>
            </a:r>
            <a:r>
              <a:rPr lang="zh-TW" altLang="en-US" dirty="0" smtClean="0">
                <a:solidFill>
                  <a:srgbClr val="C00000"/>
                </a:solidFill>
                <a:latin typeface="Adobe 繁黑體 Std B" pitchFamily="34" charset="-120"/>
                <a:ea typeface="Adobe 繁黑體 Std B" pitchFamily="34" charset="-120"/>
                <a:sym typeface="Webdings" pitchFamily="18" charset="2"/>
              </a:rPr>
              <a:t>操弄（</a:t>
            </a:r>
            <a:r>
              <a:rPr lang="en-US" altLang="zh-TW" dirty="0" smtClean="0">
                <a:solidFill>
                  <a:srgbClr val="C00000"/>
                </a:solidFill>
                <a:latin typeface="Adobe 繁黑體 Std B" pitchFamily="34" charset="-120"/>
                <a:ea typeface="Adobe 繁黑體 Std B" pitchFamily="34" charset="-120"/>
                <a:sym typeface="Webdings" pitchFamily="18" charset="2"/>
              </a:rPr>
              <a:t>retail price arrangement</a:t>
            </a:r>
            <a:r>
              <a:rPr lang="zh-TW" altLang="en-US" dirty="0" smtClean="0">
                <a:solidFill>
                  <a:srgbClr val="C00000"/>
                </a:solidFill>
                <a:latin typeface="Adobe 繁黑體 Std B" pitchFamily="34" charset="-120"/>
                <a:ea typeface="Adobe 繁黑體 Std B" pitchFamily="34" charset="-120"/>
                <a:sym typeface="Webdings" pitchFamily="18" charset="2"/>
              </a:rPr>
              <a:t>）</a:t>
            </a:r>
            <a:endParaRPr lang="en-US" altLang="zh-TW" dirty="0" smtClean="0">
              <a:solidFill>
                <a:srgbClr val="C00000"/>
              </a:solidFill>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生產</a:t>
            </a:r>
            <a:r>
              <a:rPr lang="zh-TW" altLang="en-US" dirty="0" smtClean="0">
                <a:latin typeface="Adobe 繁黑體 Std B" pitchFamily="34" charset="-120"/>
                <a:ea typeface="Adobe 繁黑體 Std B" pitchFamily="34" charset="-120"/>
                <a:sym typeface="Webdings" pitchFamily="18" charset="2"/>
              </a:rPr>
              <a:t>商賣給零售商某一產品的</a:t>
            </a:r>
            <a:r>
              <a:rPr lang="zh-TW" altLang="en-US" dirty="0" smtClean="0">
                <a:latin typeface="Adobe 繁黑體 Std B" pitchFamily="34" charset="-120"/>
                <a:ea typeface="Adobe 繁黑體 Std B" pitchFamily="34" charset="-120"/>
                <a:sym typeface="Webdings" pitchFamily="18" charset="2"/>
              </a:rPr>
              <a:t>條件</a:t>
            </a:r>
            <a:r>
              <a:rPr lang="zh-CN" altLang="en-US" dirty="0" smtClean="0">
                <a:latin typeface="Adobe 繁黑體 Std B" pitchFamily="34" charset="-120"/>
                <a:ea typeface="Adobe 繁黑體 Std B" pitchFamily="34" charset="-120"/>
                <a:sym typeface="Webdings" pitchFamily="18" charset="2"/>
              </a:rPr>
              <a:t>，</a:t>
            </a:r>
            <a:r>
              <a:rPr lang="zh-TW" altLang="en-US" dirty="0" smtClean="0">
                <a:latin typeface="Adobe 繁黑體 Std B" pitchFamily="34" charset="-120"/>
                <a:ea typeface="Adobe 繁黑體 Std B" pitchFamily="34" charset="-120"/>
                <a:sym typeface="Webdings" pitchFamily="18" charset="2"/>
              </a:rPr>
              <a:t>是</a:t>
            </a:r>
            <a:r>
              <a:rPr lang="zh-TW" altLang="en-US" dirty="0" smtClean="0">
                <a:latin typeface="Adobe 繁黑體 Std B" pitchFamily="34" charset="-120"/>
                <a:ea typeface="Adobe 繁黑體 Std B" pitchFamily="34" charset="-120"/>
                <a:sym typeface="Webdings" pitchFamily="18" charset="2"/>
              </a:rPr>
              <a:t>所有的零售商必須依公司</a:t>
            </a:r>
            <a:r>
              <a:rPr lang="zh-TW" altLang="en-US" dirty="0" smtClean="0">
                <a:latin typeface="Adobe 繁黑體 Std B" pitchFamily="34" charset="-120"/>
                <a:ea typeface="Adobe 繁黑體 Std B" pitchFamily="34" charset="-120"/>
                <a:sym typeface="Webdings" pitchFamily="18" charset="2"/>
              </a:rPr>
              <a:t>預先</a:t>
            </a:r>
            <a:r>
              <a:rPr lang="zh-TW" altLang="en-US" dirty="0" smtClean="0">
                <a:latin typeface="Adobe 繁黑體 Std B" pitchFamily="34" charset="-120"/>
                <a:ea typeface="Adobe 繁黑體 Std B" pitchFamily="34" charset="-120"/>
                <a:sym typeface="Webdings" pitchFamily="18" charset="2"/>
              </a:rPr>
              <a:t>制訂的價格來制訂產品的零售價</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r>
              <a:rPr lang="zh-TW" altLang="en-US" dirty="0" smtClean="0">
                <a:solidFill>
                  <a:srgbClr val="C00000"/>
                </a:solidFill>
                <a:latin typeface="Adobe 繁黑體 Std B" pitchFamily="34" charset="-120"/>
                <a:ea typeface="Adobe 繁黑體 Std B" pitchFamily="34" charset="-120"/>
                <a:sym typeface="Webdings" pitchFamily="18" charset="2"/>
              </a:rPr>
              <a:t>價格歧視（</a:t>
            </a:r>
            <a:r>
              <a:rPr lang="en-US" altLang="zh-TW" dirty="0" smtClean="0">
                <a:solidFill>
                  <a:srgbClr val="C00000"/>
                </a:solidFill>
                <a:latin typeface="Adobe 繁黑體 Std B" pitchFamily="34" charset="-120"/>
                <a:ea typeface="Adobe 繁黑體 Std B" pitchFamily="34" charset="-120"/>
                <a:sym typeface="Webdings" pitchFamily="18" charset="2"/>
              </a:rPr>
              <a:t>price discrimination</a:t>
            </a:r>
            <a:r>
              <a:rPr lang="zh-TW" altLang="en-US" dirty="0" smtClean="0">
                <a:solidFill>
                  <a:srgbClr val="C00000"/>
                </a:solidFill>
                <a:latin typeface="Adobe 繁黑體 Std B" pitchFamily="34" charset="-120"/>
                <a:ea typeface="Adobe 繁黑體 Std B" pitchFamily="34" charset="-120"/>
                <a:sym typeface="Webdings" pitchFamily="18" charset="2"/>
              </a:rPr>
              <a:t>）</a:t>
            </a:r>
          </a:p>
          <a:p>
            <a:pPr lvl="1"/>
            <a:r>
              <a:rPr lang="zh-TW" altLang="en-US" dirty="0" smtClean="0">
                <a:latin typeface="Adobe 繁黑體 Std B" pitchFamily="34" charset="-120"/>
                <a:ea typeface="Adobe 繁黑體 Std B" pitchFamily="34" charset="-120"/>
                <a:sym typeface="Webdings" pitchFamily="18" charset="2"/>
              </a:rPr>
              <a:t>向不同買家就同一商品收取不同的價格。 </a:t>
            </a:r>
            <a:endParaRPr lang="en-US" altLang="zh-TW"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TW" altLang="en-US" sz="5400" b="1" dirty="0" smtClean="0">
                <a:latin typeface="微軟正黑體" pitchFamily="34" charset="-120"/>
                <a:ea typeface="微軟正黑體" pitchFamily="34" charset="-120"/>
              </a:rPr>
              <a:t>反</a:t>
            </a:r>
            <a:r>
              <a:rPr lang="zh-TW" altLang="en-US" sz="5400" b="1" dirty="0" smtClean="0">
                <a:latin typeface="微軟正黑體" pitchFamily="34" charset="-120"/>
                <a:ea typeface="微軟正黑體" pitchFamily="34" charset="-120"/>
              </a:rPr>
              <a:t>競爭</a:t>
            </a:r>
            <a:r>
              <a:rPr lang="zh-TW" altLang="en-US" sz="5400" b="1" dirty="0" smtClean="0">
                <a:latin typeface="微軟正黑體" pitchFamily="34" charset="-120"/>
                <a:ea typeface="微軟正黑體" pitchFamily="34" charset="-120"/>
              </a:rPr>
              <a:t>行</a:t>
            </a:r>
            <a:r>
              <a:rPr lang="zh-CN" altLang="en-US" sz="5400" b="1" dirty="0" smtClean="0">
                <a:latin typeface="微軟正黑體" pitchFamily="34" charset="-120"/>
                <a:ea typeface="微軟正黑體" pitchFamily="34" charset="-120"/>
              </a:rPr>
              <a:t>為</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TW" altLang="en-US" sz="3200" dirty="0" smtClean="0">
                <a:latin typeface="Adobe 繁黑體 Std B" pitchFamily="34" charset="-120"/>
                <a:ea typeface="Adobe 繁黑體 Std B" pitchFamily="34" charset="-120"/>
                <a:sym typeface="Webdings" pitchFamily="18" charset="2"/>
              </a:rPr>
              <a:t>利比亞</a:t>
            </a:r>
            <a:r>
              <a:rPr lang="zh-CN" altLang="en-US" sz="3200" dirty="0" smtClean="0">
                <a:latin typeface="Adobe 繁黑體 Std B" pitchFamily="34" charset="-120"/>
                <a:ea typeface="Adobe 繁黑體 Std B" pitchFamily="34" charset="-120"/>
                <a:sym typeface="Webdings" pitchFamily="18" charset="2"/>
              </a:rPr>
              <a:t>的</a:t>
            </a:r>
            <a:r>
              <a:rPr lang="zh-TW" altLang="en-US" sz="3200" dirty="0" smtClean="0">
                <a:latin typeface="Adobe 繁黑體 Std B" pitchFamily="34" charset="-120"/>
                <a:ea typeface="Adobe 繁黑體 Std B" pitchFamily="34" charset="-120"/>
                <a:sym typeface="Webdings" pitchFamily="18" charset="2"/>
              </a:rPr>
              <a:t>米</a:t>
            </a:r>
            <a:r>
              <a:rPr lang="zh-TW" altLang="en-US" sz="3200" dirty="0" smtClean="0">
                <a:latin typeface="Adobe 繁黑體 Std B" pitchFamily="34" charset="-120"/>
                <a:ea typeface="Adobe 繁黑體 Std B" pitchFamily="34" charset="-120"/>
                <a:sym typeface="Webdings" pitchFamily="18" charset="2"/>
              </a:rPr>
              <a:t>商屯積食米</a:t>
            </a:r>
            <a:r>
              <a:rPr lang="zh-TW" altLang="en-US" sz="3200" dirty="0" smtClean="0">
                <a:latin typeface="Adobe 繁黑體 Std B" pitchFamily="34" charset="-120"/>
                <a:ea typeface="Adobe 繁黑體 Std B" pitchFamily="34" charset="-120"/>
                <a:sym typeface="Webdings" pitchFamily="18" charset="2"/>
              </a:rPr>
              <a:t>圖利</a:t>
            </a:r>
            <a:r>
              <a:rPr lang="zh-CN" altLang="en-US" sz="3200" dirty="0" smtClean="0">
                <a:latin typeface="Adobe 繁黑體 Std B" pitchFamily="34" charset="-120"/>
                <a:ea typeface="Adobe 繁黑體 Std B" pitchFamily="34" charset="-120"/>
                <a:sym typeface="Webdings" pitchFamily="18" charset="2"/>
              </a:rPr>
              <a:t>，被控告</a:t>
            </a:r>
            <a:endParaRPr lang="zh-TW" altLang="en-US" sz="3200" dirty="0" smtClean="0">
              <a:latin typeface="Adobe 繁黑體 Std B" pitchFamily="34" charset="-120"/>
              <a:ea typeface="Adobe 繁黑體 Std B" pitchFamily="34" charset="-120"/>
              <a:sym typeface="Webdings" pitchFamily="18" charset="2"/>
            </a:endParaRPr>
          </a:p>
          <a:p>
            <a:pPr lvl="1"/>
            <a:r>
              <a:rPr lang="en-US" altLang="zh-TW" sz="2800" dirty="0" smtClean="0">
                <a:latin typeface="Adobe 繁黑體 Std B" pitchFamily="34" charset="-120"/>
                <a:ea typeface="Adobe 繁黑體 Std B" pitchFamily="34" charset="-120"/>
                <a:sym typeface="Webdings" pitchFamily="18" charset="2"/>
              </a:rPr>
              <a:t>2005</a:t>
            </a:r>
            <a:r>
              <a:rPr lang="zh-TW" altLang="en-US" sz="2800" dirty="0" smtClean="0">
                <a:latin typeface="Adobe 繁黑體 Std B" pitchFamily="34" charset="-120"/>
                <a:ea typeface="Adobe 繁黑體 Std B" pitchFamily="34" charset="-120"/>
                <a:sym typeface="Webdings" pitchFamily="18" charset="2"/>
              </a:rPr>
              <a:t>年</a:t>
            </a:r>
            <a:r>
              <a:rPr lang="en-US" altLang="zh-TW" sz="2800" dirty="0" smtClean="0">
                <a:latin typeface="Adobe 繁黑體 Std B" pitchFamily="34" charset="-120"/>
                <a:ea typeface="Adobe 繁黑體 Std B" pitchFamily="34" charset="-120"/>
                <a:sym typeface="Webdings" pitchFamily="18" charset="2"/>
              </a:rPr>
              <a:t>3</a:t>
            </a:r>
            <a:r>
              <a:rPr lang="zh-TW" altLang="en-US" sz="2800" dirty="0" smtClean="0">
                <a:latin typeface="Adobe 繁黑體 Std B" pitchFamily="34" charset="-120"/>
                <a:ea typeface="Adobe 繁黑體 Std B" pitchFamily="34" charset="-120"/>
                <a:sym typeface="Webdings" pitchFamily="18" charset="2"/>
              </a:rPr>
              <a:t>月</a:t>
            </a:r>
            <a:r>
              <a:rPr lang="en-US" altLang="zh-TW" sz="2800" dirty="0" smtClean="0">
                <a:latin typeface="Adobe 繁黑體 Std B" pitchFamily="34" charset="-120"/>
                <a:ea typeface="Adobe 繁黑體 Std B" pitchFamily="34" charset="-120"/>
                <a:sym typeface="Webdings" pitchFamily="18" charset="2"/>
              </a:rPr>
              <a:t>27</a:t>
            </a:r>
            <a:r>
              <a:rPr lang="zh-TW" altLang="en-US" sz="2800" dirty="0" smtClean="0">
                <a:latin typeface="Adobe 繁黑體 Std B" pitchFamily="34" charset="-120"/>
                <a:ea typeface="Adobe 繁黑體 Std B" pitchFamily="34" charset="-120"/>
                <a:sym typeface="Webdings" pitchFamily="18" charset="2"/>
              </a:rPr>
              <a:t>日，</a:t>
            </a:r>
            <a:r>
              <a:rPr lang="zh-TW" altLang="en-US" sz="2800" dirty="0" smtClean="0">
                <a:latin typeface="Adobe 繁黑體 Std B" pitchFamily="34" charset="-120"/>
                <a:ea typeface="Adobe 繁黑體 Std B" pitchFamily="34" charset="-120"/>
                <a:sym typeface="Webdings" pitchFamily="18" charset="2"/>
              </a:rPr>
              <a:t>利比亞</a:t>
            </a:r>
            <a:r>
              <a:rPr lang="zh-TW" altLang="en-US" sz="2800" dirty="0" smtClean="0">
                <a:latin typeface="Adobe 繁黑體 Std B" pitchFamily="34" charset="-120"/>
                <a:ea typeface="Adobe 繁黑體 Std B" pitchFamily="34" charset="-120"/>
                <a:sym typeface="Webdings" pitchFamily="18" charset="2"/>
              </a:rPr>
              <a:t>政府向</a:t>
            </a:r>
            <a:r>
              <a:rPr lang="en-US" altLang="zh-TW" sz="2800" dirty="0" smtClean="0">
                <a:solidFill>
                  <a:srgbClr val="C00000"/>
                </a:solidFill>
                <a:latin typeface="Adobe 繁黑體 Std B" pitchFamily="34" charset="-120"/>
                <a:ea typeface="Adobe 繁黑體 Std B" pitchFamily="34" charset="-120"/>
                <a:sym typeface="Webdings" pitchFamily="18" charset="2"/>
              </a:rPr>
              <a:t>30</a:t>
            </a:r>
            <a:r>
              <a:rPr lang="zh-TW" altLang="en-US" sz="2800" dirty="0" smtClean="0">
                <a:solidFill>
                  <a:srgbClr val="C00000"/>
                </a:solidFill>
                <a:latin typeface="Adobe 繁黑體 Std B" pitchFamily="34" charset="-120"/>
                <a:ea typeface="Adobe 繁黑體 Std B" pitchFamily="34" charset="-120"/>
                <a:sym typeface="Webdings" pitchFamily="18" charset="2"/>
              </a:rPr>
              <a:t>名米商提出告訴</a:t>
            </a:r>
            <a:r>
              <a:rPr lang="zh-TW" altLang="en-US" sz="2800" dirty="0" smtClean="0">
                <a:latin typeface="Adobe 繁黑體 Std B" pitchFamily="34" charset="-120"/>
                <a:ea typeface="Adobe 繁黑體 Std B" pitchFamily="34" charset="-120"/>
                <a:sym typeface="Webdings" pitchFamily="18" charset="2"/>
              </a:rPr>
              <a:t>，指他們囤積食米，然後以</a:t>
            </a:r>
            <a:r>
              <a:rPr lang="en-US" altLang="zh-TW" sz="2800" dirty="0" smtClean="0">
                <a:latin typeface="Adobe 繁黑體 Std B" pitchFamily="34" charset="-120"/>
                <a:ea typeface="Adobe 繁黑體 Std B" pitchFamily="34" charset="-120"/>
                <a:sym typeface="Webdings" pitchFamily="18" charset="2"/>
              </a:rPr>
              <a:t>4</a:t>
            </a:r>
            <a:r>
              <a:rPr lang="zh-TW" altLang="en-US" sz="2800" dirty="0" smtClean="0">
                <a:latin typeface="Adobe 繁黑體 Std B" pitchFamily="34" charset="-120"/>
                <a:ea typeface="Adobe 繁黑體 Std B" pitchFamily="34" charset="-120"/>
                <a:sym typeface="Webdings" pitchFamily="18" charset="2"/>
              </a:rPr>
              <a:t>倍於國家管制的價格出售，一袋</a:t>
            </a:r>
            <a:r>
              <a:rPr lang="en-US" altLang="zh-TW" sz="2800" dirty="0" smtClean="0">
                <a:latin typeface="Adobe 繁黑體 Std B" pitchFamily="34" charset="-120"/>
                <a:ea typeface="Adobe 繁黑體 Std B" pitchFamily="34" charset="-120"/>
                <a:sym typeface="Webdings" pitchFamily="18" charset="2"/>
              </a:rPr>
              <a:t>50</a:t>
            </a:r>
            <a:r>
              <a:rPr lang="zh-TW" altLang="en-US" sz="2800" dirty="0" smtClean="0">
                <a:latin typeface="Adobe 繁黑體 Std B" pitchFamily="34" charset="-120"/>
                <a:ea typeface="Adobe 繁黑體 Std B" pitchFamily="34" charset="-120"/>
                <a:sym typeface="Webdings" pitchFamily="18" charset="2"/>
              </a:rPr>
              <a:t>公斤的食米由</a:t>
            </a:r>
            <a:r>
              <a:rPr lang="en-US" altLang="zh-TW" sz="2800" dirty="0" smtClean="0">
                <a:latin typeface="Adobe 繁黑體 Std B" pitchFamily="34" charset="-120"/>
                <a:ea typeface="Adobe 繁黑體 Std B" pitchFamily="34" charset="-120"/>
                <a:sym typeface="Webdings" pitchFamily="18" charset="2"/>
              </a:rPr>
              <a:t>1,320</a:t>
            </a:r>
            <a:r>
              <a:rPr lang="zh-TW" altLang="en-US" sz="2800" dirty="0" smtClean="0">
                <a:latin typeface="Adobe 繁黑體 Std B" pitchFamily="34" charset="-120"/>
                <a:ea typeface="Adobe 繁黑體 Std B" pitchFamily="34" charset="-120"/>
                <a:sym typeface="Webdings" pitchFamily="18" charset="2"/>
              </a:rPr>
              <a:t>利比里亞幣（</a:t>
            </a:r>
            <a:r>
              <a:rPr lang="en-US" altLang="zh-TW" sz="2800" dirty="0" smtClean="0">
                <a:latin typeface="Adobe 繁黑體 Std B" pitchFamily="34" charset="-120"/>
                <a:ea typeface="Adobe 繁黑體 Std B" pitchFamily="34" charset="-120"/>
                <a:sym typeface="Webdings" pitchFamily="18" charset="2"/>
              </a:rPr>
              <a:t>24</a:t>
            </a:r>
            <a:r>
              <a:rPr lang="zh-TW" altLang="en-US" sz="2800" dirty="0" smtClean="0">
                <a:latin typeface="Adobe 繁黑體 Std B" pitchFamily="34" charset="-120"/>
                <a:ea typeface="Adobe 繁黑體 Std B" pitchFamily="34" charset="-120"/>
                <a:sym typeface="Webdings" pitchFamily="18" charset="2"/>
              </a:rPr>
              <a:t>美元）暴升到</a:t>
            </a:r>
            <a:r>
              <a:rPr lang="en-US" altLang="zh-TW" sz="2800" dirty="0" smtClean="0">
                <a:latin typeface="Adobe 繁黑體 Std B" pitchFamily="34" charset="-120"/>
                <a:ea typeface="Adobe 繁黑體 Std B" pitchFamily="34" charset="-120"/>
                <a:sym typeface="Webdings" pitchFamily="18" charset="2"/>
              </a:rPr>
              <a:t>2,475</a:t>
            </a:r>
            <a:r>
              <a:rPr lang="zh-TW" altLang="en-US" sz="2800" dirty="0" smtClean="0">
                <a:latin typeface="Adobe 繁黑體 Std B" pitchFamily="34" charset="-120"/>
                <a:ea typeface="Adobe 繁黑體 Std B" pitchFamily="34" charset="-120"/>
                <a:sym typeface="Webdings" pitchFamily="18" charset="2"/>
              </a:rPr>
              <a:t>利比里亞幣（</a:t>
            </a:r>
            <a:r>
              <a:rPr lang="en-US" altLang="zh-TW" sz="2800" dirty="0" smtClean="0">
                <a:latin typeface="Adobe 繁黑體 Std B" pitchFamily="34" charset="-120"/>
                <a:ea typeface="Adobe 繁黑體 Std B" pitchFamily="34" charset="-120"/>
                <a:sym typeface="Webdings" pitchFamily="18" charset="2"/>
              </a:rPr>
              <a:t>45</a:t>
            </a:r>
            <a:r>
              <a:rPr lang="zh-TW" altLang="en-US" sz="2800" dirty="0" smtClean="0">
                <a:latin typeface="Adobe 繁黑體 Std B" pitchFamily="34" charset="-120"/>
                <a:ea typeface="Adobe 繁黑體 Std B" pitchFamily="34" charset="-120"/>
                <a:sym typeface="Webdings" pitchFamily="18" charset="2"/>
              </a:rPr>
              <a:t>美元），食米是利國的主要糧食，</a:t>
            </a:r>
            <a:r>
              <a:rPr lang="en-US" altLang="zh-TW" sz="2800" dirty="0" smtClean="0">
                <a:latin typeface="Adobe 繁黑體 Std B" pitchFamily="34" charset="-120"/>
                <a:ea typeface="Adobe 繁黑體 Std B" pitchFamily="34" charset="-120"/>
                <a:sym typeface="Webdings" pitchFamily="18" charset="2"/>
              </a:rPr>
              <a:t>1979</a:t>
            </a:r>
            <a:r>
              <a:rPr lang="zh-TW" altLang="en-US" sz="2800" dirty="0" smtClean="0">
                <a:latin typeface="Adobe 繁黑體 Std B" pitchFamily="34" charset="-120"/>
                <a:ea typeface="Adobe 繁黑體 Std B" pitchFamily="34" charset="-120"/>
                <a:sym typeface="Webdings" pitchFamily="18" charset="2"/>
              </a:rPr>
              <a:t>年曾因米價漲升引起動亂</a:t>
            </a:r>
            <a:r>
              <a:rPr lang="zh-TW" altLang="en-US" sz="2800" dirty="0" smtClean="0">
                <a:latin typeface="Adobe 繁黑體 Std B" pitchFamily="34" charset="-120"/>
                <a:ea typeface="Adobe 繁黑體 Std B" pitchFamily="34" charset="-120"/>
                <a:sym typeface="Webdings" pitchFamily="18" charset="2"/>
              </a:rPr>
              <a:t>。</a:t>
            </a:r>
            <a:endParaRPr lang="en-US" altLang="zh-TW" sz="2800" dirty="0" smtClean="0">
              <a:latin typeface="Adobe 繁黑體 Std B" pitchFamily="34" charset="-120"/>
              <a:ea typeface="Adobe 繁黑體 Std B" pitchFamily="34" charset="-120"/>
              <a:sym typeface="Webdings" pitchFamily="18" charset="2"/>
            </a:endParaRPr>
          </a:p>
          <a:p>
            <a:pPr lvl="1"/>
            <a:r>
              <a:rPr lang="zh-TW" altLang="en-US" sz="2800" dirty="0" smtClean="0">
                <a:latin typeface="Adobe 繁黑體 Std B" pitchFamily="34" charset="-120"/>
                <a:ea typeface="Adobe 繁黑體 Std B" pitchFamily="34" charset="-120"/>
                <a:sym typeface="Webdings" pitchFamily="18" charset="2"/>
              </a:rPr>
              <a:t>利比里亞經過</a:t>
            </a:r>
            <a:r>
              <a:rPr lang="en-US" altLang="zh-TW" sz="2800" dirty="0" smtClean="0">
                <a:latin typeface="Adobe 繁黑體 Std B" pitchFamily="34" charset="-120"/>
                <a:ea typeface="Adobe 繁黑體 Std B" pitchFamily="34" charset="-120"/>
                <a:sym typeface="Webdings" pitchFamily="18" charset="2"/>
              </a:rPr>
              <a:t>14</a:t>
            </a:r>
            <a:r>
              <a:rPr lang="zh-TW" altLang="en-US" sz="2800" dirty="0" smtClean="0">
                <a:latin typeface="Adobe 繁黑體 Std B" pitchFamily="34" charset="-120"/>
                <a:ea typeface="Adobe 繁黑體 Std B" pitchFamily="34" charset="-120"/>
                <a:sym typeface="Webdings" pitchFamily="18" charset="2"/>
              </a:rPr>
              <a:t>年的戰，國民經濟狀況不佳，這種囤積行為被指為經濟破壞，若被定罪，米商會坐牢及被取消執照。（</a:t>
            </a:r>
            <a:r>
              <a:rPr lang="en-US" altLang="zh-TW" sz="2800" dirty="0" smtClean="0">
                <a:latin typeface="Adobe 繁黑體 Std B" pitchFamily="34" charset="-120"/>
                <a:ea typeface="Adobe 繁黑體 Std B" pitchFamily="34" charset="-120"/>
                <a:sym typeface="Webdings" pitchFamily="18" charset="2"/>
              </a:rPr>
              <a:t>BBC NEWS 2005/3/28</a:t>
            </a:r>
            <a:r>
              <a:rPr lang="zh-TW" altLang="en-US" sz="2800" dirty="0" smtClean="0">
                <a:latin typeface="Adobe 繁黑體 Std B" pitchFamily="34" charset="-120"/>
                <a:ea typeface="Adobe 繁黑體 Std B" pitchFamily="34" charset="-120"/>
                <a:sym typeface="Webdings" pitchFamily="18" charset="2"/>
              </a:rPr>
              <a:t>） </a:t>
            </a:r>
            <a:endParaRPr lang="en-US" altLang="zh-TW" sz="2800" dirty="0" smtClean="0">
              <a:latin typeface="Adobe 繁黑體 Std B" pitchFamily="34" charset="-120"/>
              <a:ea typeface="Adobe 繁黑體 Std B" pitchFamily="34" charset="-120"/>
              <a:sym typeface="Webdings" pitchFamily="18" charset="2"/>
            </a:endParaRPr>
          </a:p>
          <a:p>
            <a:pPr lvl="1"/>
            <a:r>
              <a:rPr lang="zh-CN" altLang="en-US" sz="2800" dirty="0" smtClean="0">
                <a:solidFill>
                  <a:srgbClr val="C00000"/>
                </a:solidFill>
                <a:latin typeface="Adobe 繁黑體 Std B" pitchFamily="34" charset="-120"/>
                <a:ea typeface="Adobe 繁黑體 Std B" pitchFamily="34" charset="-120"/>
                <a:sym typeface="Webdings" pitchFamily="18" charset="2"/>
              </a:rPr>
              <a:t>多</a:t>
            </a:r>
            <a:r>
              <a:rPr lang="zh-CN" altLang="en-US" sz="2800" dirty="0" smtClean="0">
                <a:solidFill>
                  <a:srgbClr val="C00000"/>
                </a:solidFill>
                <a:latin typeface="Adobe 繁黑體 Std B" pitchFamily="34" charset="-120"/>
                <a:ea typeface="Adobe 繁黑體 Std B" pitchFamily="34" charset="-120"/>
                <a:sym typeface="Webdings" pitchFamily="18" charset="2"/>
              </a:rPr>
              <a:t>家公司一起聯合壟斷</a:t>
            </a:r>
            <a:endParaRPr lang="zh-TW" altLang="en-US" sz="2800" dirty="0" smtClean="0">
              <a:latin typeface="Adobe 繁黑體 Std B" pitchFamily="34" charset="-120"/>
              <a:ea typeface="Adobe 繁黑體 Std B" pitchFamily="34" charset="-120"/>
              <a:sym typeface="Webdings" pitchFamily="18" charset="2"/>
            </a:endParaRPr>
          </a:p>
          <a:p>
            <a:endParaRPr lang="zh-TW" altLang="en-US"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TW" altLang="en-US" sz="5400" b="1" dirty="0" smtClean="0">
                <a:latin typeface="微軟正黑體" pitchFamily="34" charset="-120"/>
                <a:ea typeface="微軟正黑體" pitchFamily="34" charset="-120"/>
              </a:rPr>
              <a:t>反</a:t>
            </a:r>
            <a:r>
              <a:rPr lang="zh-TW" altLang="en-US" sz="5400" b="1" dirty="0" smtClean="0">
                <a:latin typeface="微軟正黑體" pitchFamily="34" charset="-120"/>
                <a:ea typeface="微軟正黑體" pitchFamily="34" charset="-120"/>
              </a:rPr>
              <a:t>競爭</a:t>
            </a:r>
            <a:r>
              <a:rPr lang="zh-TW" altLang="en-US" sz="5400" b="1" dirty="0" smtClean="0">
                <a:latin typeface="微軟正黑體" pitchFamily="34" charset="-120"/>
                <a:ea typeface="微軟正黑體" pitchFamily="34" charset="-120"/>
              </a:rPr>
              <a:t>行</a:t>
            </a:r>
            <a:r>
              <a:rPr lang="zh-CN" altLang="en-US" sz="5400" b="1" dirty="0" smtClean="0">
                <a:latin typeface="微軟正黑體" pitchFamily="34" charset="-120"/>
                <a:ea typeface="微軟正黑體" pitchFamily="34" charset="-120"/>
              </a:rPr>
              <a:t>為 範例</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1772816"/>
            <a:ext cx="6400800" cy="2646784"/>
          </a:xfrm>
        </p:spPr>
        <p:txBody>
          <a:bodyPr>
            <a:normAutofit/>
          </a:bodyPr>
          <a:lstStyle/>
          <a:p>
            <a:r>
              <a:rPr lang="zh-CN" altLang="en-US" sz="6000" b="1" dirty="0" smtClean="0">
                <a:latin typeface="微軟正黑體" pitchFamily="34" charset="-120"/>
                <a:ea typeface="微軟正黑體" pitchFamily="34" charset="-120"/>
              </a:rPr>
              <a:t>貪污，賄賂</a:t>
            </a:r>
            <a:endParaRPr lang="zh-TW" altLang="en-US" sz="60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CN" altLang="en-US" sz="3200" dirty="0" smtClean="0">
                <a:latin typeface="Adobe 繁黑體 Std B" pitchFamily="34" charset="-120"/>
                <a:ea typeface="Adobe 繁黑體 Std B" pitchFamily="34" charset="-120"/>
                <a:sym typeface="Webdings" pitchFamily="18" charset="2"/>
              </a:rPr>
              <a:t>在比較落後國家，不民主國家，經常發生</a:t>
            </a:r>
            <a:endParaRPr lang="zh-TW" altLang="en-US" sz="3200" dirty="0" smtClean="0">
              <a:latin typeface="Adobe 繁黑體 Std B" pitchFamily="34" charset="-120"/>
              <a:ea typeface="Adobe 繁黑體 Std B" pitchFamily="34" charset="-120"/>
              <a:sym typeface="Webdings" pitchFamily="18" charset="2"/>
            </a:endParaRPr>
          </a:p>
          <a:p>
            <a:pPr lvl="1"/>
            <a:r>
              <a:rPr lang="zh-TW" altLang="en-US" sz="2800" dirty="0" smtClean="0">
                <a:latin typeface="Adobe 繁黑體 Std B" pitchFamily="34" charset="-120"/>
                <a:ea typeface="Adobe 繁黑體 Std B" pitchFamily="34" charset="-120"/>
                <a:sym typeface="Webdings" pitchFamily="18" charset="2"/>
              </a:rPr>
              <a:t>賄賂政府</a:t>
            </a:r>
            <a:r>
              <a:rPr lang="zh-TW" altLang="en-US" sz="2800" dirty="0" smtClean="0">
                <a:latin typeface="Adobe 繁黑體 Std B" pitchFamily="34" charset="-120"/>
                <a:ea typeface="Adobe 繁黑體 Std B" pitchFamily="34" charset="-120"/>
                <a:sym typeface="Webdings" pitchFamily="18" charset="2"/>
              </a:rPr>
              <a:t>官員</a:t>
            </a:r>
            <a:r>
              <a:rPr lang="zh-CN" altLang="en-US" sz="2800" dirty="0" smtClean="0">
                <a:latin typeface="Adobe 繁黑體 Std B" pitchFamily="34" charset="-120"/>
                <a:ea typeface="Adobe 繁黑體 Std B" pitchFamily="34" charset="-120"/>
                <a:sym typeface="Webdings" pitchFamily="18" charset="2"/>
              </a:rPr>
              <a:t>，</a:t>
            </a:r>
            <a:r>
              <a:rPr lang="zh-TW" altLang="en-US" sz="2800" dirty="0" smtClean="0">
                <a:latin typeface="Adobe 繁黑體 Std B" pitchFamily="34" charset="-120"/>
                <a:ea typeface="Adobe 繁黑體 Std B" pitchFamily="34" charset="-120"/>
                <a:sym typeface="Webdings" pitchFamily="18" charset="2"/>
              </a:rPr>
              <a:t>是</a:t>
            </a:r>
            <a:r>
              <a:rPr lang="zh-TW" altLang="en-US" sz="2800" dirty="0" smtClean="0">
                <a:latin typeface="Adobe 繁黑體 Std B" pitchFamily="34" charset="-120"/>
                <a:ea typeface="Adobe 繁黑體 Std B" pitchFamily="34" charset="-120"/>
                <a:sym typeface="Webdings" pitchFamily="18" charset="2"/>
              </a:rPr>
              <a:t>跨國企業取得政府工程合約常用的不當手法，同時是不公平競爭行為的一種。 </a:t>
            </a:r>
          </a:p>
          <a:p>
            <a:pPr lvl="1"/>
            <a:r>
              <a:rPr lang="en-US" altLang="zh-TW" sz="2800" dirty="0" smtClean="0">
                <a:latin typeface="Adobe 繁黑體 Std B" pitchFamily="34" charset="-120"/>
                <a:ea typeface="Adobe 繁黑體 Std B" pitchFamily="34" charset="-120"/>
                <a:sym typeface="Webdings" pitchFamily="18" charset="2"/>
              </a:rPr>
              <a:t>20</a:t>
            </a:r>
            <a:r>
              <a:rPr lang="zh-TW" altLang="en-US" sz="2800" dirty="0" smtClean="0">
                <a:latin typeface="Adobe 繁黑體 Std B" pitchFamily="34" charset="-120"/>
                <a:ea typeface="Adobe 繁黑體 Std B" pitchFamily="34" charset="-120"/>
                <a:sym typeface="Webdings" pitchFamily="18" charset="2"/>
              </a:rPr>
              <a:t>世紀</a:t>
            </a:r>
            <a:r>
              <a:rPr lang="en-US" altLang="zh-TW" sz="2800" dirty="0" smtClean="0">
                <a:latin typeface="Adobe 繁黑體 Std B" pitchFamily="34" charset="-120"/>
                <a:ea typeface="Adobe 繁黑體 Std B" pitchFamily="34" charset="-120"/>
                <a:sym typeface="Webdings" pitchFamily="18" charset="2"/>
              </a:rPr>
              <a:t>70</a:t>
            </a:r>
            <a:r>
              <a:rPr lang="zh-TW" altLang="en-US" sz="2800" dirty="0" smtClean="0">
                <a:latin typeface="Adobe 繁黑體 Std B" pitchFamily="34" charset="-120"/>
                <a:ea typeface="Adobe 繁黑體 Std B" pitchFamily="34" charset="-120"/>
                <a:sym typeface="Webdings" pitchFamily="18" charset="2"/>
              </a:rPr>
              <a:t>及</a:t>
            </a:r>
            <a:r>
              <a:rPr lang="en-US" altLang="zh-TW" sz="2800" dirty="0" smtClean="0">
                <a:latin typeface="Adobe 繁黑體 Std B" pitchFamily="34" charset="-120"/>
                <a:ea typeface="Adobe 繁黑體 Std B" pitchFamily="34" charset="-120"/>
                <a:sym typeface="Webdings" pitchFamily="18" charset="2"/>
              </a:rPr>
              <a:t>80</a:t>
            </a:r>
            <a:r>
              <a:rPr lang="zh-TW" altLang="en-US" sz="2800" dirty="0" smtClean="0">
                <a:latin typeface="Adobe 繁黑體 Std B" pitchFamily="34" charset="-120"/>
                <a:ea typeface="Adobe 繁黑體 Std B" pitchFamily="34" charset="-120"/>
                <a:sym typeface="Webdings" pitchFamily="18" charset="2"/>
              </a:rPr>
              <a:t>年代，大企業經常賄賂政府官員。 </a:t>
            </a:r>
            <a:endParaRPr lang="en-US" altLang="zh-TW" sz="2800" dirty="0" smtClean="0">
              <a:latin typeface="Adobe 繁黑體 Std B" pitchFamily="34" charset="-120"/>
              <a:ea typeface="Adobe 繁黑體 Std B" pitchFamily="34" charset="-120"/>
              <a:sym typeface="Webdings" pitchFamily="18" charset="2"/>
            </a:endParaRPr>
          </a:p>
          <a:p>
            <a:pPr lvl="1"/>
            <a:r>
              <a:rPr lang="zh-CN" altLang="en-US" sz="2800" dirty="0" smtClean="0">
                <a:latin typeface="Adobe 繁黑體 Std B" pitchFamily="34" charset="-120"/>
                <a:ea typeface="Adobe 繁黑體 Std B" pitchFamily="34" charset="-120"/>
                <a:sym typeface="Webdings" pitchFamily="18" charset="2"/>
              </a:rPr>
              <a:t>例如：菲律賓，印尼，孟加拉</a:t>
            </a:r>
            <a:r>
              <a:rPr lang="en-US" altLang="zh-CN" sz="2800" dirty="0" smtClean="0">
                <a:latin typeface="Adobe 繁黑體 Std B" pitchFamily="34" charset="-120"/>
                <a:ea typeface="Adobe 繁黑體 Std B" pitchFamily="34" charset="-120"/>
                <a:sym typeface="Webdings" pitchFamily="18" charset="2"/>
              </a:rPr>
              <a:t>…</a:t>
            </a:r>
          </a:p>
          <a:p>
            <a:r>
              <a:rPr lang="en-US" altLang="zh-TW" sz="3200" dirty="0" smtClean="0">
                <a:latin typeface="Adobe 繁黑體 Std B" pitchFamily="34" charset="-120"/>
                <a:ea typeface="Adobe 繁黑體 Std B" pitchFamily="34" charset="-120"/>
                <a:sym typeface="Webdings" pitchFamily="18" charset="2"/>
              </a:rPr>
              <a:t>1994</a:t>
            </a:r>
            <a:r>
              <a:rPr lang="zh-TW" altLang="en-US" sz="3200" dirty="0" smtClean="0">
                <a:latin typeface="Adobe 繁黑體 Std B" pitchFamily="34" charset="-120"/>
                <a:ea typeface="Adobe 繁黑體 Std B" pitchFamily="34" charset="-120"/>
                <a:sym typeface="Webdings" pitchFamily="18" charset="2"/>
              </a:rPr>
              <a:t>～</a:t>
            </a:r>
            <a:r>
              <a:rPr lang="en-US" altLang="zh-TW" sz="3200" dirty="0" smtClean="0">
                <a:latin typeface="Adobe 繁黑體 Std B" pitchFamily="34" charset="-120"/>
                <a:ea typeface="Adobe 繁黑體 Std B" pitchFamily="34" charset="-120"/>
                <a:sym typeface="Webdings" pitchFamily="18" charset="2"/>
              </a:rPr>
              <a:t>1995</a:t>
            </a:r>
            <a:r>
              <a:rPr lang="zh-TW" altLang="en-US" sz="3200" dirty="0" smtClean="0">
                <a:latin typeface="Adobe 繁黑體 Std B" pitchFamily="34" charset="-120"/>
                <a:ea typeface="Adobe 繁黑體 Std B" pitchFamily="34" charset="-120"/>
                <a:sym typeface="Webdings" pitchFamily="18" charset="2"/>
              </a:rPr>
              <a:t>年</a:t>
            </a:r>
            <a:r>
              <a:rPr lang="zh-CN" altLang="en-US" sz="3200" dirty="0" smtClean="0">
                <a:latin typeface="Adobe 繁黑體 Std B" pitchFamily="34" charset="-120"/>
                <a:ea typeface="Adobe 繁黑體 Std B" pitchFamily="34" charset="-120"/>
                <a:sym typeface="Webdings" pitchFamily="18" charset="2"/>
              </a:rPr>
              <a:t>新聞</a:t>
            </a:r>
            <a:r>
              <a:rPr lang="zh-TW" altLang="en-US" sz="3200" dirty="0" smtClean="0">
                <a:latin typeface="Adobe 繁黑體 Std B" pitchFamily="34" charset="-120"/>
                <a:ea typeface="Adobe 繁黑體 Std B" pitchFamily="34" charset="-120"/>
                <a:sym typeface="Webdings" pitchFamily="18" charset="2"/>
              </a:rPr>
              <a:t>報導</a:t>
            </a:r>
            <a:r>
              <a:rPr lang="zh-TW" altLang="en-US" sz="3200" dirty="0" smtClean="0">
                <a:latin typeface="Adobe 繁黑體 Std B" pitchFamily="34" charset="-120"/>
                <a:ea typeface="Adobe 繁黑體 Std B" pitchFamily="34" charset="-120"/>
                <a:sym typeface="Webdings" pitchFamily="18" charset="2"/>
              </a:rPr>
              <a:t>的全球貪污</a:t>
            </a:r>
            <a:r>
              <a:rPr lang="zh-TW" altLang="en-US" sz="3200" dirty="0" smtClean="0">
                <a:latin typeface="Adobe 繁黑體 Std B" pitchFamily="34" charset="-120"/>
                <a:ea typeface="Adobe 繁黑體 Std B" pitchFamily="34" charset="-120"/>
                <a:sym typeface="Webdings" pitchFamily="18" charset="2"/>
              </a:rPr>
              <a:t>案</a:t>
            </a:r>
            <a:endParaRPr lang="en-US" altLang="zh-TW" sz="3200"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已經</a:t>
            </a:r>
            <a:r>
              <a:rPr lang="zh-TW" altLang="en-US" dirty="0" smtClean="0">
                <a:latin typeface="Adobe 繁黑體 Std B" pitchFamily="34" charset="-120"/>
                <a:ea typeface="Adobe 繁黑體 Std B" pitchFamily="34" charset="-120"/>
                <a:sym typeface="Webdings" pitchFamily="18" charset="2"/>
              </a:rPr>
              <a:t>足夠令人感到貪污幾乎無處不在</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尤其是</a:t>
            </a:r>
            <a:r>
              <a:rPr lang="zh-TW" altLang="en-US" dirty="0" smtClean="0">
                <a:latin typeface="Adobe 繁黑體 Std B" pitchFamily="34" charset="-120"/>
                <a:ea typeface="Adobe 繁黑體 Std B" pitchFamily="34" charset="-120"/>
                <a:sym typeface="Webdings" pitchFamily="18" charset="2"/>
              </a:rPr>
              <a:t>在發展中國家及在俄羅斯及東歐國家。</a:t>
            </a:r>
          </a:p>
          <a:p>
            <a:endParaRPr lang="zh-TW" altLang="en-US"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CN" altLang="en-US" sz="5400" b="1" dirty="0" smtClean="0">
                <a:latin typeface="微軟正黑體" pitchFamily="34" charset="-120"/>
                <a:ea typeface="微軟正黑體" pitchFamily="34" charset="-120"/>
              </a:rPr>
              <a:t>貪污，賄賂</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en-US" altLang="zh-TW" sz="3200" dirty="0" smtClean="0">
                <a:latin typeface="Adobe 繁黑體 Std B" pitchFamily="34" charset="-120"/>
                <a:ea typeface="Adobe 繁黑體 Std B" pitchFamily="34" charset="-120"/>
                <a:sym typeface="Webdings" pitchFamily="18" charset="2"/>
              </a:rPr>
              <a:t>1997</a:t>
            </a:r>
            <a:r>
              <a:rPr lang="zh-TW" altLang="en-US" sz="3200" dirty="0" smtClean="0">
                <a:latin typeface="Adobe 繁黑體 Std B" pitchFamily="34" charset="-120"/>
                <a:ea typeface="Adobe 繁黑體 Std B" pitchFamily="34" charset="-120"/>
                <a:sym typeface="Webdings" pitchFamily="18" charset="2"/>
              </a:rPr>
              <a:t>年，</a:t>
            </a:r>
            <a:r>
              <a:rPr lang="en-US" altLang="zh-TW" sz="3200" dirty="0" smtClean="0">
                <a:latin typeface="Adobe 繁黑體 Std B" pitchFamily="34" charset="-120"/>
                <a:ea typeface="Adobe 繁黑體 Std B" pitchFamily="34" charset="-120"/>
                <a:sym typeface="Webdings" pitchFamily="18" charset="2"/>
              </a:rPr>
              <a:t>OECD</a:t>
            </a:r>
            <a:r>
              <a:rPr lang="zh-TW" altLang="en-US" sz="3200" dirty="0" smtClean="0">
                <a:latin typeface="Adobe 繁黑體 Std B" pitchFamily="34" charset="-120"/>
                <a:ea typeface="Adobe 繁黑體 Std B" pitchFamily="34" charset="-120"/>
                <a:sym typeface="Webdings" pitchFamily="18" charset="2"/>
              </a:rPr>
              <a:t>成員國通過</a:t>
            </a:r>
            <a:r>
              <a:rPr lang="zh-TW" altLang="en-US" sz="3200" dirty="0" smtClean="0">
                <a:latin typeface="Adobe 繁黑體 Std B" pitchFamily="34" charset="-120"/>
                <a:ea typeface="Adobe 繁黑體 Std B" pitchFamily="34" charset="-120"/>
                <a:sym typeface="Webdings" pitchFamily="18" charset="2"/>
              </a:rPr>
              <a:t>了</a:t>
            </a:r>
            <a:endParaRPr lang="en-US" altLang="zh-TW" sz="3200"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a:t>
            </a:r>
            <a:r>
              <a:rPr lang="zh-TW" altLang="en-US" dirty="0" smtClean="0">
                <a:latin typeface="Adobe 繁黑體 Std B" pitchFamily="34" charset="-120"/>
                <a:ea typeface="Adobe 繁黑體 Std B" pitchFamily="34" charset="-120"/>
                <a:sym typeface="Webdings" pitchFamily="18" charset="2"/>
              </a:rPr>
              <a:t>對付外國公職人員貪污公約</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pPr lvl="1"/>
            <a:r>
              <a:rPr lang="en-US" altLang="zh-TW" dirty="0" smtClean="0">
                <a:latin typeface="Adobe 繁黑體 Std B" pitchFamily="34" charset="-120"/>
                <a:ea typeface="Adobe 繁黑體 Std B" pitchFamily="34" charset="-120"/>
                <a:sym typeface="Webdings" pitchFamily="18" charset="2"/>
              </a:rPr>
              <a:t>“Convention </a:t>
            </a:r>
            <a:r>
              <a:rPr lang="en-US" altLang="zh-TW" dirty="0" smtClean="0">
                <a:latin typeface="Adobe 繁黑體 Std B" pitchFamily="34" charset="-120"/>
                <a:ea typeface="Adobe 繁黑體 Std B" pitchFamily="34" charset="-120"/>
                <a:sym typeface="Webdings" pitchFamily="18" charset="2"/>
              </a:rPr>
              <a:t>on  Combating Bribery of Foreign Public Officials</a:t>
            </a:r>
            <a:r>
              <a:rPr lang="en-US" altLang="zh-TW" dirty="0" smtClean="0">
                <a:latin typeface="Adobe 繁黑體 Std B" pitchFamily="34" charset="-120"/>
                <a:ea typeface="Adobe 繁黑體 Std B" pitchFamily="34" charset="-120"/>
                <a:sym typeface="Webdings" pitchFamily="18" charset="2"/>
              </a:rPr>
              <a:t>“</a:t>
            </a:r>
          </a:p>
          <a:p>
            <a:pPr lvl="1"/>
            <a:r>
              <a:rPr lang="zh-TW" altLang="en-US" dirty="0" smtClean="0">
                <a:latin typeface="Adobe 繁黑體 Std B" pitchFamily="34" charset="-120"/>
                <a:ea typeface="Adobe 繁黑體 Std B" pitchFamily="34" charset="-120"/>
                <a:sym typeface="Webdings" pitchFamily="18" charset="2"/>
              </a:rPr>
              <a:t>公約</a:t>
            </a:r>
            <a:r>
              <a:rPr lang="zh-TW" altLang="en-US" dirty="0" smtClean="0">
                <a:latin typeface="Adobe 繁黑體 Std B" pitchFamily="34" charset="-120"/>
                <a:ea typeface="Adobe 繁黑體 Std B" pitchFamily="34" charset="-120"/>
                <a:sym typeface="Webdings" pitchFamily="18" charset="2"/>
              </a:rPr>
              <a:t>在</a:t>
            </a:r>
            <a:r>
              <a:rPr lang="en-US" altLang="zh-TW" dirty="0" smtClean="0">
                <a:latin typeface="Adobe 繁黑體 Std B" pitchFamily="34" charset="-120"/>
                <a:ea typeface="Adobe 繁黑體 Std B" pitchFamily="34" charset="-120"/>
                <a:sym typeface="Webdings" pitchFamily="18" charset="2"/>
              </a:rPr>
              <a:t>1999</a:t>
            </a:r>
            <a:r>
              <a:rPr lang="zh-TW" altLang="en-US" dirty="0" smtClean="0">
                <a:latin typeface="Adobe 繁黑體 Std B" pitchFamily="34" charset="-120"/>
                <a:ea typeface="Adobe 繁黑體 Std B" pitchFamily="34" charset="-120"/>
                <a:sym typeface="Webdings" pitchFamily="18" charset="2"/>
              </a:rPr>
              <a:t>年正式生效</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r>
              <a:rPr lang="zh-TW" altLang="en-US" dirty="0" smtClean="0">
                <a:latin typeface="Adobe 繁黑體 Std B" pitchFamily="34" charset="-120"/>
                <a:ea typeface="Adobe 繁黑體 Std B" pitchFamily="34" charset="-120"/>
                <a:sym typeface="Webdings" pitchFamily="18" charset="2"/>
              </a:rPr>
              <a:t>貪污對發展中國家的傷害很大，掠奪了這些貧窮國家稀有的資源，對發展造成了莫大的障礙。 </a:t>
            </a:r>
          </a:p>
          <a:p>
            <a:endParaRPr lang="zh-TW" altLang="en-US"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CN" altLang="en-US" sz="5400" b="1" dirty="0" smtClean="0">
                <a:latin typeface="微軟正黑體" pitchFamily="34" charset="-120"/>
                <a:ea typeface="微軟正黑體" pitchFamily="34" charset="-120"/>
              </a:rPr>
              <a:t>貪污，賄賂</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412776"/>
            <a:ext cx="8686800" cy="5257800"/>
          </a:xfrm>
        </p:spPr>
        <p:txBody>
          <a:bodyPr>
            <a:noAutofit/>
          </a:bodyPr>
          <a:lstStyle/>
          <a:p>
            <a:r>
              <a:rPr lang="en-US" altLang="zh-TW" sz="3200" dirty="0" smtClean="0">
                <a:latin typeface="Adobe 繁黑體 Std B" pitchFamily="34" charset="-120"/>
                <a:ea typeface="Adobe 繁黑體 Std B" pitchFamily="34" charset="-120"/>
                <a:sym typeface="Webdings" pitchFamily="18" charset="2"/>
              </a:rPr>
              <a:t>Monsanto</a:t>
            </a:r>
            <a:r>
              <a:rPr lang="zh-TW" altLang="en-US" sz="3200" dirty="0" smtClean="0">
                <a:latin typeface="Adobe 繁黑體 Std B" pitchFamily="34" charset="-120"/>
                <a:ea typeface="Adobe 繁黑體 Std B" pitchFamily="34" charset="-120"/>
                <a:sym typeface="Webdings" pitchFamily="18" charset="2"/>
              </a:rPr>
              <a:t>賄賂案</a:t>
            </a:r>
          </a:p>
          <a:p>
            <a:r>
              <a:rPr lang="zh-TW" altLang="en-US" sz="3200" dirty="0" smtClean="0">
                <a:latin typeface="Adobe 繁黑體 Std B" pitchFamily="34" charset="-120"/>
                <a:ea typeface="Adobe 繁黑體 Std B" pitchFamily="34" charset="-120"/>
                <a:sym typeface="Webdings" pitchFamily="18" charset="2"/>
              </a:rPr>
              <a:t>美國農產科技生化跨國企業</a:t>
            </a:r>
            <a:r>
              <a:rPr lang="en-US" altLang="zh-TW" sz="3200" dirty="0" smtClean="0">
                <a:solidFill>
                  <a:srgbClr val="C00000"/>
                </a:solidFill>
                <a:latin typeface="Adobe 繁黑體 Std B" pitchFamily="34" charset="-120"/>
                <a:ea typeface="Adobe 繁黑體 Std B" pitchFamily="34" charset="-120"/>
                <a:sym typeface="Webdings" pitchFamily="18" charset="2"/>
              </a:rPr>
              <a:t>Monsanto</a:t>
            </a:r>
            <a:r>
              <a:rPr lang="zh-TW" altLang="en-US" sz="3200" dirty="0" smtClean="0">
                <a:latin typeface="Adobe 繁黑體 Std B" pitchFamily="34" charset="-120"/>
                <a:ea typeface="Adobe 繁黑體 Std B" pitchFamily="34" charset="-120"/>
                <a:sym typeface="Webdings" pitchFamily="18" charset="2"/>
              </a:rPr>
              <a:t>被美國有關當局裁定賄賂外國官員有罪，被罰</a:t>
            </a:r>
            <a:r>
              <a:rPr lang="en-US" altLang="zh-TW" sz="3200" dirty="0" smtClean="0">
                <a:latin typeface="Adobe 繁黑體 Std B" pitchFamily="34" charset="-120"/>
                <a:ea typeface="Adobe 繁黑體 Std B" pitchFamily="34" charset="-120"/>
                <a:sym typeface="Webdings" pitchFamily="18" charset="2"/>
              </a:rPr>
              <a:t>150</a:t>
            </a:r>
            <a:r>
              <a:rPr lang="zh-TW" altLang="en-US" sz="3200" dirty="0" smtClean="0">
                <a:latin typeface="Adobe 繁黑體 Std B" pitchFamily="34" charset="-120"/>
                <a:ea typeface="Adobe 繁黑體 Std B" pitchFamily="34" charset="-120"/>
                <a:sym typeface="Webdings" pitchFamily="18" charset="2"/>
              </a:rPr>
              <a:t>萬美元</a:t>
            </a:r>
            <a:r>
              <a:rPr lang="zh-TW" altLang="en-US" sz="3200" dirty="0" smtClean="0">
                <a:latin typeface="Adobe 繁黑體 Std B" pitchFamily="34" charset="-120"/>
                <a:ea typeface="Adobe 繁黑體 Std B" pitchFamily="34" charset="-120"/>
                <a:sym typeface="Webdings" pitchFamily="18" charset="2"/>
              </a:rPr>
              <a:t>。</a:t>
            </a:r>
            <a:endParaRPr lang="en-US" altLang="zh-TW" sz="3200" dirty="0" smtClean="0">
              <a:latin typeface="Adobe 繁黑體 Std B" pitchFamily="34" charset="-120"/>
              <a:ea typeface="Adobe 繁黑體 Std B" pitchFamily="34" charset="-120"/>
              <a:sym typeface="Webdings" pitchFamily="18" charset="2"/>
            </a:endParaRPr>
          </a:p>
          <a:p>
            <a:pPr lvl="1"/>
            <a:r>
              <a:rPr lang="en-US" altLang="zh-TW" dirty="0" smtClean="0">
                <a:latin typeface="Adobe 繁黑體 Std B" pitchFamily="34" charset="-120"/>
                <a:ea typeface="Adobe 繁黑體 Std B" pitchFamily="34" charset="-120"/>
                <a:sym typeface="Webdings" pitchFamily="18" charset="2"/>
              </a:rPr>
              <a:t>Monsanto</a:t>
            </a:r>
            <a:r>
              <a:rPr lang="zh-TW" altLang="en-US" dirty="0" smtClean="0">
                <a:latin typeface="Adobe 繁黑體 Std B" pitchFamily="34" charset="-120"/>
                <a:ea typeface="Adobe 繁黑體 Std B" pitchFamily="34" charset="-120"/>
                <a:sym typeface="Webdings" pitchFamily="18" charset="2"/>
              </a:rPr>
              <a:t>公司承認一名已經離職的高級經理在</a:t>
            </a:r>
            <a:r>
              <a:rPr lang="en-US" altLang="zh-TW" dirty="0" smtClean="0">
                <a:latin typeface="Adobe 繁黑體 Std B" pitchFamily="34" charset="-120"/>
                <a:ea typeface="Adobe 繁黑體 Std B" pitchFamily="34" charset="-120"/>
                <a:sym typeface="Webdings" pitchFamily="18" charset="2"/>
              </a:rPr>
              <a:t>2002</a:t>
            </a:r>
            <a:r>
              <a:rPr lang="zh-TW" altLang="en-US" dirty="0" smtClean="0">
                <a:latin typeface="Adobe 繁黑體 Std B" pitchFamily="34" charset="-120"/>
                <a:ea typeface="Adobe 繁黑體 Std B" pitchFamily="34" charset="-120"/>
                <a:sym typeface="Webdings" pitchFamily="18" charset="2"/>
              </a:rPr>
              <a:t>年利用一家顧問公司作中間人，以</a:t>
            </a:r>
            <a:r>
              <a:rPr lang="en-US" altLang="zh-TW" dirty="0" smtClean="0">
                <a:latin typeface="Adobe 繁黑體 Std B" pitchFamily="34" charset="-120"/>
                <a:ea typeface="Adobe 繁黑體 Std B" pitchFamily="34" charset="-120"/>
                <a:sym typeface="Webdings" pitchFamily="18" charset="2"/>
              </a:rPr>
              <a:t>5</a:t>
            </a:r>
            <a:r>
              <a:rPr lang="zh-TW" altLang="en-US" dirty="0" smtClean="0">
                <a:latin typeface="Adobe 繁黑體 Std B" pitchFamily="34" charset="-120"/>
                <a:ea typeface="Adobe 繁黑體 Std B" pitchFamily="34" charset="-120"/>
                <a:sym typeface="Webdings" pitchFamily="18" charset="2"/>
              </a:rPr>
              <a:t>萬美元賄賂</a:t>
            </a:r>
            <a:r>
              <a:rPr lang="zh-TW" altLang="en-US" b="1" dirty="0" smtClean="0">
                <a:solidFill>
                  <a:srgbClr val="C00000"/>
                </a:solidFill>
                <a:latin typeface="Adobe 繁黑體 Std B" pitchFamily="34" charset="-120"/>
                <a:ea typeface="Adobe 繁黑體 Std B" pitchFamily="34" charset="-120"/>
                <a:sym typeface="Webdings" pitchFamily="18" charset="2"/>
              </a:rPr>
              <a:t>印尼環境部</a:t>
            </a:r>
            <a:r>
              <a:rPr lang="zh-TW" altLang="en-US" dirty="0" smtClean="0">
                <a:latin typeface="Adobe 繁黑體 Std B" pitchFamily="34" charset="-120"/>
                <a:ea typeface="Adobe 繁黑體 Std B" pitchFamily="34" charset="-120"/>
                <a:sym typeface="Webdings" pitchFamily="18" charset="2"/>
              </a:rPr>
              <a:t>的一名高級官員，要求免除對其棉花做環評</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為了</a:t>
            </a:r>
            <a:r>
              <a:rPr lang="zh-TW" altLang="en-US" dirty="0" smtClean="0">
                <a:latin typeface="Adobe 繁黑體 Std B" pitchFamily="34" charset="-120"/>
                <a:ea typeface="Adobe 繁黑體 Std B" pitchFamily="34" charset="-120"/>
                <a:sym typeface="Webdings" pitchFamily="18" charset="2"/>
              </a:rPr>
              <a:t>掩飾這筆賄款，經理叫顧問公司將這筆賄款列為顧問費。</a:t>
            </a:r>
          </a:p>
          <a:p>
            <a:pPr lvl="1"/>
            <a:r>
              <a:rPr lang="en-US" altLang="zh-TW" dirty="0" smtClean="0">
                <a:latin typeface="Adobe 繁黑體 Std B" pitchFamily="34" charset="-120"/>
                <a:ea typeface="Adobe 繁黑體 Std B" pitchFamily="34" charset="-120"/>
                <a:sym typeface="Webdings" pitchFamily="18" charset="2"/>
              </a:rPr>
              <a:t>Monsanto</a:t>
            </a:r>
            <a:r>
              <a:rPr lang="zh-TW" altLang="en-US" dirty="0" smtClean="0">
                <a:latin typeface="Adobe 繁黑體 Std B" pitchFamily="34" charset="-120"/>
                <a:ea typeface="Adobe 繁黑體 Std B" pitchFamily="34" charset="-120"/>
                <a:sym typeface="Webdings" pitchFamily="18" charset="2"/>
              </a:rPr>
              <a:t>承認這個作法是不當的，並保證在未來</a:t>
            </a:r>
            <a:r>
              <a:rPr lang="en-US" altLang="zh-TW" dirty="0" smtClean="0">
                <a:latin typeface="Adobe 繁黑體 Std B" pitchFamily="34" charset="-120"/>
                <a:ea typeface="Adobe 繁黑體 Std B" pitchFamily="34" charset="-120"/>
                <a:sym typeface="Webdings" pitchFamily="18" charset="2"/>
              </a:rPr>
              <a:t>3</a:t>
            </a:r>
            <a:r>
              <a:rPr lang="zh-TW" altLang="en-US" dirty="0" smtClean="0">
                <a:latin typeface="Adobe 繁黑體 Std B" pitchFamily="34" charset="-120"/>
                <a:ea typeface="Adobe 繁黑體 Std B" pitchFamily="34" charset="-120"/>
                <a:sym typeface="Webdings" pitchFamily="18" charset="2"/>
              </a:rPr>
              <a:t>年受政府密切地監督其行為</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司法部</a:t>
            </a:r>
            <a:r>
              <a:rPr lang="zh-TW" altLang="en-US" dirty="0" smtClean="0">
                <a:latin typeface="Adobe 繁黑體 Std B" pitchFamily="34" charset="-120"/>
                <a:ea typeface="Adobe 繁黑體 Std B" pitchFamily="34" charset="-120"/>
                <a:sym typeface="Webdings" pitchFamily="18" charset="2"/>
              </a:rPr>
              <a:t>罰了</a:t>
            </a:r>
            <a:r>
              <a:rPr lang="en-US" altLang="zh-TW" dirty="0" smtClean="0">
                <a:latin typeface="Adobe 繁黑體 Std B" pitchFamily="34" charset="-120"/>
                <a:ea typeface="Adobe 繁黑體 Std B" pitchFamily="34" charset="-120"/>
                <a:sym typeface="Webdings" pitchFamily="18" charset="2"/>
              </a:rPr>
              <a:t>Monsanto </a:t>
            </a:r>
            <a:r>
              <a:rPr lang="en-US" altLang="zh-TW" dirty="0" smtClean="0">
                <a:latin typeface="Adobe 繁黑體 Std B" pitchFamily="34" charset="-120"/>
                <a:ea typeface="Adobe 繁黑體 Std B" pitchFamily="34" charset="-120"/>
                <a:sym typeface="Webdings" pitchFamily="18" charset="2"/>
              </a:rPr>
              <a:t>150</a:t>
            </a:r>
            <a:r>
              <a:rPr lang="zh-TW" altLang="en-US" dirty="0" smtClean="0">
                <a:latin typeface="Adobe 繁黑體 Std B" pitchFamily="34" charset="-120"/>
                <a:ea typeface="Adobe 繁黑體 Std B" pitchFamily="34" charset="-120"/>
                <a:sym typeface="Webdings" pitchFamily="18" charset="2"/>
              </a:rPr>
              <a:t>萬（</a:t>
            </a:r>
            <a:r>
              <a:rPr lang="en-US" altLang="zh-TW" dirty="0" smtClean="0">
                <a:latin typeface="Adobe 繁黑體 Std B" pitchFamily="34" charset="-120"/>
                <a:ea typeface="Adobe 繁黑體 Std B" pitchFamily="34" charset="-120"/>
                <a:sym typeface="Webdings" pitchFamily="18" charset="2"/>
              </a:rPr>
              <a:t>BBC News,2005/01/07</a:t>
            </a:r>
            <a:r>
              <a:rPr lang="zh-TW" altLang="en-US" dirty="0" smtClean="0">
                <a:latin typeface="Adobe 繁黑體 Std B" pitchFamily="34" charset="-120"/>
                <a:ea typeface="Adobe 繁黑體 Std B" pitchFamily="34" charset="-120"/>
                <a:sym typeface="Webdings" pitchFamily="18" charset="2"/>
              </a:rPr>
              <a:t>）</a:t>
            </a:r>
          </a:p>
        </p:txBody>
      </p:sp>
      <p:sp>
        <p:nvSpPr>
          <p:cNvPr id="3" name="標題 2"/>
          <p:cNvSpPr>
            <a:spLocks noGrp="1"/>
          </p:cNvSpPr>
          <p:nvPr>
            <p:ph type="title"/>
          </p:nvPr>
        </p:nvSpPr>
        <p:spPr/>
        <p:txBody>
          <a:bodyPr>
            <a:normAutofit/>
          </a:bodyPr>
          <a:lstStyle/>
          <a:p>
            <a:pPr algn="ctr"/>
            <a:r>
              <a:rPr lang="zh-CN" altLang="en-US" sz="5400" b="1" dirty="0" smtClean="0">
                <a:latin typeface="微軟正黑體" pitchFamily="34" charset="-120"/>
                <a:ea typeface="微軟正黑體" pitchFamily="34" charset="-120"/>
              </a:rPr>
              <a:t>貪污，</a:t>
            </a:r>
            <a:r>
              <a:rPr lang="zh-CN" altLang="en-US" sz="5400" b="1" dirty="0" smtClean="0">
                <a:latin typeface="微軟正黑體" pitchFamily="34" charset="-120"/>
                <a:ea typeface="微軟正黑體" pitchFamily="34" charset="-120"/>
              </a:rPr>
              <a:t>賄賂 範例</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1772816"/>
            <a:ext cx="6400800" cy="2646784"/>
          </a:xfrm>
        </p:spPr>
        <p:txBody>
          <a:bodyPr>
            <a:normAutofit/>
          </a:bodyPr>
          <a:lstStyle/>
          <a:p>
            <a:r>
              <a:rPr lang="zh-CN" altLang="en-US" sz="6000" b="1" dirty="0" smtClean="0">
                <a:latin typeface="微軟正黑體" pitchFamily="34" charset="-120"/>
                <a:ea typeface="微軟正黑體" pitchFamily="34" charset="-120"/>
              </a:rPr>
              <a:t>併購</a:t>
            </a:r>
            <a:endParaRPr lang="zh-TW" altLang="en-US" sz="60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CN" altLang="en-US" sz="3200" dirty="0" smtClean="0">
                <a:latin typeface="Adobe 繁黑體 Std B" pitchFamily="34" charset="-120"/>
                <a:ea typeface="Adobe 繁黑體 Std B" pitchFamily="34" charset="-120"/>
                <a:sym typeface="Webdings" pitchFamily="18" charset="2"/>
              </a:rPr>
              <a:t>在比較落後國家，不民主國家，經常發生</a:t>
            </a:r>
            <a:endParaRPr lang="zh-TW" altLang="en-US" sz="3200" dirty="0" smtClean="0">
              <a:latin typeface="Adobe 繁黑體 Std B" pitchFamily="34" charset="-120"/>
              <a:ea typeface="Adobe 繁黑體 Std B" pitchFamily="34" charset="-120"/>
              <a:sym typeface="Webdings" pitchFamily="18" charset="2"/>
            </a:endParaRPr>
          </a:p>
          <a:p>
            <a:r>
              <a:rPr lang="en-US" altLang="zh-TW" sz="3200" dirty="0" smtClean="0">
                <a:latin typeface="Adobe 繁黑體 Std B" pitchFamily="34" charset="-120"/>
                <a:ea typeface="Adobe 繁黑體 Std B" pitchFamily="34" charset="-120"/>
                <a:sym typeface="Webdings" pitchFamily="18" charset="2"/>
              </a:rPr>
              <a:t>20</a:t>
            </a:r>
            <a:r>
              <a:rPr lang="zh-TW" altLang="en-US" sz="3200" dirty="0" smtClean="0">
                <a:latin typeface="Adobe 繁黑體 Std B" pitchFamily="34" charset="-120"/>
                <a:ea typeface="Adobe 繁黑體 Std B" pitchFamily="34" charset="-120"/>
                <a:sym typeface="Webdings" pitchFamily="18" charset="2"/>
              </a:rPr>
              <a:t>世紀</a:t>
            </a:r>
            <a:r>
              <a:rPr lang="en-US" altLang="zh-TW" sz="3200" dirty="0" smtClean="0">
                <a:latin typeface="Adobe 繁黑體 Std B" pitchFamily="34" charset="-120"/>
                <a:ea typeface="Adobe 繁黑體 Std B" pitchFamily="34" charset="-120"/>
                <a:sym typeface="Webdings" pitchFamily="18" charset="2"/>
              </a:rPr>
              <a:t>90</a:t>
            </a:r>
            <a:r>
              <a:rPr lang="zh-TW" altLang="en-US" sz="3200" dirty="0" smtClean="0">
                <a:latin typeface="Adobe 繁黑體 Std B" pitchFamily="34" charset="-120"/>
                <a:ea typeface="Adobe 繁黑體 Std B" pitchFamily="34" charset="-120"/>
                <a:sym typeface="Webdings" pitchFamily="18" charset="2"/>
              </a:rPr>
              <a:t>年代中期開始由</a:t>
            </a:r>
            <a:r>
              <a:rPr lang="zh-TW" altLang="en-US" sz="3200" dirty="0" smtClean="0">
                <a:solidFill>
                  <a:srgbClr val="C00000"/>
                </a:solidFill>
                <a:latin typeface="Adobe 繁黑體 Std B" pitchFamily="34" charset="-120"/>
                <a:ea typeface="Adobe 繁黑體 Std B" pitchFamily="34" charset="-120"/>
                <a:sym typeface="Webdings" pitchFamily="18" charset="2"/>
              </a:rPr>
              <a:t>科技股所帶動的股市狂飆</a:t>
            </a:r>
            <a:r>
              <a:rPr lang="zh-TW" altLang="en-US" sz="3200" dirty="0" smtClean="0">
                <a:latin typeface="Adobe 繁黑體 Std B" pitchFamily="34" charset="-120"/>
                <a:ea typeface="Adobe 繁黑體 Std B" pitchFamily="34" charset="-120"/>
                <a:sym typeface="Webdings" pitchFamily="18" charset="2"/>
              </a:rPr>
              <a:t>中，企業界經常出現的現象就是</a:t>
            </a:r>
            <a:r>
              <a:rPr lang="zh-TW" altLang="en-US" sz="3200" dirty="0" smtClean="0">
                <a:solidFill>
                  <a:srgbClr val="C00000"/>
                </a:solidFill>
                <a:latin typeface="Adobe 繁黑體 Std B" pitchFamily="34" charset="-120"/>
                <a:ea typeface="Adobe 繁黑體 Std B" pitchFamily="34" charset="-120"/>
                <a:sym typeface="Webdings" pitchFamily="18" charset="2"/>
              </a:rPr>
              <a:t>收購及合併</a:t>
            </a:r>
            <a:r>
              <a:rPr lang="zh-TW" altLang="en-US" sz="3200" dirty="0" smtClean="0">
                <a:latin typeface="Adobe 繁黑體 Std B" pitchFamily="34" charset="-120"/>
                <a:ea typeface="Adobe 繁黑體 Std B" pitchFamily="34" charset="-120"/>
                <a:sym typeface="Webdings" pitchFamily="18" charset="2"/>
              </a:rPr>
              <a:t>的動作，</a:t>
            </a:r>
          </a:p>
          <a:p>
            <a:r>
              <a:rPr lang="zh-TW" altLang="en-US" sz="3200" dirty="0" smtClean="0">
                <a:latin typeface="Adobe 繁黑體 Std B" pitchFamily="34" charset="-120"/>
                <a:ea typeface="Adobe 繁黑體 Std B" pitchFamily="34" charset="-120"/>
                <a:sym typeface="Webdings" pitchFamily="18" charset="2"/>
              </a:rPr>
              <a:t>一些龍頭的科技公司如美國的思科</a:t>
            </a:r>
            <a:r>
              <a:rPr lang="en-US" altLang="zh-TW" sz="3200" dirty="0" smtClean="0">
                <a:latin typeface="Adobe 繁黑體 Std B" pitchFamily="34" charset="-120"/>
                <a:ea typeface="Adobe 繁黑體 Std B" pitchFamily="34" charset="-120"/>
                <a:sym typeface="Webdings" pitchFamily="18" charset="2"/>
              </a:rPr>
              <a:t>(Cisco)</a:t>
            </a:r>
            <a:r>
              <a:rPr lang="zh-TW" altLang="en-US" sz="3200" dirty="0" smtClean="0">
                <a:latin typeface="Adobe 繁黑體 Std B" pitchFamily="34" charset="-120"/>
                <a:ea typeface="Adobe 繁黑體 Std B" pitchFamily="34" charset="-120"/>
                <a:sym typeface="Webdings" pitchFamily="18" charset="2"/>
              </a:rPr>
              <a:t>、世界通訊（</a:t>
            </a:r>
            <a:r>
              <a:rPr lang="en-US" altLang="zh-TW" sz="3200" dirty="0" smtClean="0">
                <a:latin typeface="Adobe 繁黑體 Std B" pitchFamily="34" charset="-120"/>
                <a:ea typeface="Adobe 繁黑體 Std B" pitchFamily="34" charset="-120"/>
                <a:sym typeface="Webdings" pitchFamily="18" charset="2"/>
              </a:rPr>
              <a:t>World Com</a:t>
            </a:r>
            <a:r>
              <a:rPr lang="zh-TW" altLang="en-US" sz="3200" dirty="0" smtClean="0">
                <a:latin typeface="Adobe 繁黑體 Std B" pitchFamily="34" charset="-120"/>
                <a:ea typeface="Adobe 繁黑體 Std B" pitchFamily="34" charset="-120"/>
                <a:sym typeface="Webdings" pitchFamily="18" charset="2"/>
              </a:rPr>
              <a:t>）、加拿大的北電網絡</a:t>
            </a:r>
            <a:r>
              <a:rPr lang="en-US" altLang="zh-TW" sz="3200" dirty="0" smtClean="0">
                <a:latin typeface="Adobe 繁黑體 Std B" pitchFamily="34" charset="-120"/>
                <a:ea typeface="Adobe 繁黑體 Std B" pitchFamily="34" charset="-120"/>
                <a:sym typeface="Webdings" pitchFamily="18" charset="2"/>
              </a:rPr>
              <a:t>Nortel</a:t>
            </a:r>
            <a:r>
              <a:rPr lang="zh-TW" altLang="en-US" sz="3200" dirty="0" smtClean="0">
                <a:latin typeface="Adobe 繁黑體 Std B" pitchFamily="34" charset="-120"/>
                <a:ea typeface="Adobe 繁黑體 Std B" pitchFamily="34" charset="-120"/>
                <a:sym typeface="Webdings" pitchFamily="18" charset="2"/>
              </a:rPr>
              <a:t>）等知名公司</a:t>
            </a:r>
            <a:r>
              <a:rPr lang="zh-TW" altLang="en-US" sz="3200" dirty="0" smtClean="0">
                <a:latin typeface="Adobe 繁黑體 Std B" pitchFamily="34" charset="-120"/>
                <a:ea typeface="Adobe 繁黑體 Std B" pitchFamily="34" charset="-120"/>
                <a:sym typeface="Webdings" pitchFamily="18" charset="2"/>
              </a:rPr>
              <a:t>，</a:t>
            </a:r>
            <a:r>
              <a:rPr lang="zh-CN" altLang="en-US" sz="3200" b="1" dirty="0" smtClean="0">
                <a:latin typeface="微軟正黑體" pitchFamily="34" charset="-120"/>
                <a:ea typeface="微軟正黑體" pitchFamily="34" charset="-120"/>
              </a:rPr>
              <a:t>併購</a:t>
            </a:r>
            <a:r>
              <a:rPr lang="zh-TW" altLang="en-US" sz="3200" dirty="0" smtClean="0">
                <a:latin typeface="Adobe 繁黑體 Std B" pitchFamily="34" charset="-120"/>
                <a:ea typeface="Adobe 繁黑體 Std B" pitchFamily="34" charset="-120"/>
                <a:sym typeface="Webdings" pitchFamily="18" charset="2"/>
              </a:rPr>
              <a:t>的</a:t>
            </a:r>
            <a:r>
              <a:rPr lang="zh-TW" altLang="en-US" sz="3200" dirty="0" smtClean="0">
                <a:latin typeface="Adobe 繁黑體 Std B" pitchFamily="34" charset="-120"/>
                <a:ea typeface="Adobe 繁黑體 Std B" pitchFamily="34" charset="-120"/>
                <a:sym typeface="Webdings" pitchFamily="18" charset="2"/>
              </a:rPr>
              <a:t>動作</a:t>
            </a:r>
            <a:r>
              <a:rPr lang="zh-TW" altLang="en-US" sz="3200" dirty="0" smtClean="0">
                <a:latin typeface="Adobe 繁黑體 Std B" pitchFamily="34" charset="-120"/>
                <a:ea typeface="Adobe 繁黑體 Std B" pitchFamily="34" charset="-120"/>
                <a:sym typeface="Webdings" pitchFamily="18" charset="2"/>
              </a:rPr>
              <a:t>頻頻</a:t>
            </a:r>
            <a:endParaRPr lang="en-US" altLang="zh-TW" sz="3200"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而</a:t>
            </a:r>
            <a:r>
              <a:rPr lang="zh-TW" altLang="en-US" dirty="0" smtClean="0">
                <a:latin typeface="Adobe 繁黑體 Std B" pitchFamily="34" charset="-120"/>
                <a:ea typeface="Adobe 繁黑體 Std B" pitchFamily="34" charset="-120"/>
                <a:sym typeface="Webdings" pitchFamily="18" charset="2"/>
              </a:rPr>
              <a:t>很多公司的高層都以併購來維持公司的快速成長</a:t>
            </a:r>
            <a:r>
              <a:rPr lang="zh-TW" altLang="en-US" dirty="0" smtClean="0">
                <a:latin typeface="Adobe 繁黑體 Std B" pitchFamily="34" charset="-120"/>
                <a:ea typeface="Adobe 繁黑體 Std B" pitchFamily="34" charset="-120"/>
                <a:sym typeface="Webdings" pitchFamily="18" charset="2"/>
              </a:rPr>
              <a:t>，</a:t>
            </a:r>
            <a:endParaRPr lang="en-US" altLang="zh-TW" dirty="0" smtClean="0">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其實</a:t>
            </a:r>
            <a:r>
              <a:rPr lang="zh-TW" altLang="en-US" dirty="0" smtClean="0">
                <a:latin typeface="Adobe 繁黑體 Std B" pitchFamily="34" charset="-120"/>
                <a:ea typeface="Adobe 繁黑體 Std B" pitchFamily="34" charset="-120"/>
                <a:sym typeface="Webdings" pitchFamily="18" charset="2"/>
              </a:rPr>
              <a:t>目的不外是</a:t>
            </a:r>
            <a:r>
              <a:rPr lang="zh-TW" altLang="en-US" b="1" u="sng" dirty="0" smtClean="0">
                <a:solidFill>
                  <a:srgbClr val="C00000"/>
                </a:solidFill>
                <a:latin typeface="Adobe 繁黑體 Std B" pitchFamily="34" charset="-120"/>
                <a:ea typeface="Adobe 繁黑體 Std B" pitchFamily="34" charset="-120"/>
                <a:sym typeface="Webdings" pitchFamily="18" charset="2"/>
              </a:rPr>
              <a:t>藉由併購來增加公司的股票市價</a:t>
            </a:r>
            <a:r>
              <a:rPr lang="zh-TW" altLang="en-US" dirty="0" smtClean="0">
                <a:latin typeface="Adobe 繁黑體 Std B" pitchFamily="34" charset="-120"/>
                <a:ea typeface="Adobe 繁黑體 Std B" pitchFamily="34" charset="-120"/>
                <a:sym typeface="Webdings" pitchFamily="18" charset="2"/>
              </a:rPr>
              <a:t>。</a:t>
            </a:r>
          </a:p>
        </p:txBody>
      </p:sp>
      <p:sp>
        <p:nvSpPr>
          <p:cNvPr id="3" name="標題 2"/>
          <p:cNvSpPr>
            <a:spLocks noGrp="1"/>
          </p:cNvSpPr>
          <p:nvPr>
            <p:ph type="title"/>
          </p:nvPr>
        </p:nvSpPr>
        <p:spPr/>
        <p:txBody>
          <a:bodyPr>
            <a:normAutofit/>
          </a:bodyPr>
          <a:lstStyle/>
          <a:p>
            <a:pPr algn="ctr"/>
            <a:r>
              <a:rPr lang="zh-CN" altLang="en-US" sz="5400" b="1" dirty="0" smtClean="0">
                <a:latin typeface="微軟正黑體" pitchFamily="34" charset="-120"/>
                <a:ea typeface="微軟正黑體" pitchFamily="34" charset="-120"/>
              </a:rPr>
              <a:t>併購</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CN" altLang="en-US" sz="3600" dirty="0" smtClean="0">
                <a:latin typeface="Adobe 繁黑體 Std B" pitchFamily="34" charset="-120"/>
                <a:ea typeface="Adobe 繁黑體 Std B" pitchFamily="34" charset="-120"/>
                <a:sym typeface="Webdings" pitchFamily="18" charset="2"/>
              </a:rPr>
              <a:t>原因：</a:t>
            </a:r>
            <a:endParaRPr lang="en-US" altLang="zh-CN" sz="3600" dirty="0" smtClean="0">
              <a:latin typeface="Adobe 繁黑體 Std B" pitchFamily="34" charset="-120"/>
              <a:ea typeface="Adobe 繁黑體 Std B" pitchFamily="34" charset="-120"/>
              <a:sym typeface="Webdings" pitchFamily="18" charset="2"/>
            </a:endParaRPr>
          </a:p>
          <a:p>
            <a:pPr lvl="1"/>
            <a:r>
              <a:rPr lang="zh-TW" altLang="en-US" sz="3000" dirty="0" smtClean="0">
                <a:latin typeface="Adobe 繁黑體 Std B" pitchFamily="34" charset="-120"/>
                <a:ea typeface="Adobe 繁黑體 Std B" pitchFamily="34" charset="-120"/>
                <a:sym typeface="Webdings" pitchFamily="18" charset="2"/>
              </a:rPr>
              <a:t>規模</a:t>
            </a:r>
            <a:r>
              <a:rPr lang="zh-TW" altLang="en-US" sz="3000" dirty="0" smtClean="0">
                <a:latin typeface="Adobe 繁黑體 Std B" pitchFamily="34" charset="-120"/>
                <a:ea typeface="Adobe 繁黑體 Std B" pitchFamily="34" charset="-120"/>
                <a:sym typeface="Webdings" pitchFamily="18" charset="2"/>
              </a:rPr>
              <a:t>愈大愈能抵禦市場難以預測的波動，在全球化中愈容易取得競爭的優勢。 </a:t>
            </a:r>
          </a:p>
          <a:p>
            <a:r>
              <a:rPr lang="zh-CN" altLang="en-US" sz="3600" dirty="0" smtClean="0">
                <a:latin typeface="Adobe 繁黑體 Std B" pitchFamily="34" charset="-120"/>
                <a:ea typeface="Adobe 繁黑體 Std B" pitchFamily="34" charset="-120"/>
                <a:sym typeface="Webdings" pitchFamily="18" charset="2"/>
              </a:rPr>
              <a:t>防範：</a:t>
            </a:r>
            <a:endParaRPr lang="en-US" altLang="zh-CN" sz="3600" dirty="0" smtClean="0">
              <a:latin typeface="Adobe 繁黑體 Std B" pitchFamily="34" charset="-120"/>
              <a:ea typeface="Adobe 繁黑體 Std B" pitchFamily="34" charset="-120"/>
              <a:sym typeface="Webdings" pitchFamily="18" charset="2"/>
            </a:endParaRPr>
          </a:p>
          <a:p>
            <a:pPr lvl="1"/>
            <a:r>
              <a:rPr lang="zh-CN" altLang="en-US" sz="3000" dirty="0" smtClean="0">
                <a:latin typeface="Adobe 繁黑體 Std B" pitchFamily="34" charset="-120"/>
                <a:ea typeface="Adobe 繁黑體 Std B" pitchFamily="34" charset="-120"/>
                <a:sym typeface="Webdings" pitchFamily="18" charset="2"/>
              </a:rPr>
              <a:t>但是</a:t>
            </a:r>
            <a:r>
              <a:rPr lang="zh-TW" altLang="en-US" sz="3000" dirty="0" smtClean="0">
                <a:latin typeface="Adobe 繁黑體 Std B" pitchFamily="34" charset="-120"/>
                <a:ea typeface="Adobe 繁黑體 Std B" pitchFamily="34" charset="-120"/>
                <a:sym typeface="Webdings" pitchFamily="18" charset="2"/>
              </a:rPr>
              <a:t>不管</a:t>
            </a:r>
            <a:r>
              <a:rPr lang="zh-TW" altLang="en-US" sz="3000" dirty="0" smtClean="0">
                <a:latin typeface="Adobe 繁黑體 Std B" pitchFamily="34" charset="-120"/>
                <a:ea typeface="Adobe 繁黑體 Std B" pitchFamily="34" charset="-120"/>
                <a:sym typeface="Webdings" pitchFamily="18" charset="2"/>
              </a:rPr>
              <a:t>是何種形式</a:t>
            </a:r>
            <a:r>
              <a:rPr lang="zh-TW" altLang="en-US" sz="3000" dirty="0" smtClean="0">
                <a:latin typeface="Adobe 繁黑體 Std B" pitchFamily="34" charset="-120"/>
                <a:ea typeface="Adobe 繁黑體 Std B" pitchFamily="34" charset="-120"/>
                <a:sym typeface="Webdings" pitchFamily="18" charset="2"/>
              </a:rPr>
              <a:t>的</a:t>
            </a:r>
            <a:r>
              <a:rPr lang="zh-CN" altLang="en-US" sz="3000" dirty="0" smtClean="0">
                <a:latin typeface="Adobe 繁黑體 Std B" pitchFamily="34" charset="-120"/>
                <a:ea typeface="Adobe 繁黑體 Std B" pitchFamily="34" charset="-120"/>
                <a:sym typeface="Webdings" pitchFamily="18" charset="2"/>
              </a:rPr>
              <a:t>擴大規模，會造成</a:t>
            </a:r>
            <a:r>
              <a:rPr lang="zh-TW" altLang="en-US" sz="3000" dirty="0" smtClean="0">
                <a:latin typeface="Adobe 繁黑體 Std B" pitchFamily="34" charset="-120"/>
                <a:ea typeface="Adobe 繁黑體 Std B" pitchFamily="34" charset="-120"/>
                <a:sym typeface="Webdings" pitchFamily="18" charset="2"/>
              </a:rPr>
              <a:t>壟斷，</a:t>
            </a:r>
            <a:endParaRPr lang="en-US" altLang="zh-TW" sz="3000" dirty="0" smtClean="0">
              <a:latin typeface="Adobe 繁黑體 Std B" pitchFamily="34" charset="-120"/>
              <a:ea typeface="Adobe 繁黑體 Std B" pitchFamily="34" charset="-120"/>
              <a:sym typeface="Webdings" pitchFamily="18" charset="2"/>
            </a:endParaRPr>
          </a:p>
          <a:p>
            <a:pPr lvl="1"/>
            <a:r>
              <a:rPr lang="zh-CN" altLang="en-US" sz="3000" dirty="0" smtClean="0">
                <a:latin typeface="Adobe 繁黑體 Std B" pitchFamily="34" charset="-120"/>
                <a:ea typeface="Adobe 繁黑體 Std B" pitchFamily="34" charset="-120"/>
                <a:sym typeface="Webdings" pitchFamily="18" charset="2"/>
              </a:rPr>
              <a:t>壟斷</a:t>
            </a:r>
            <a:r>
              <a:rPr lang="zh-TW" altLang="en-US" sz="3000" dirty="0" smtClean="0">
                <a:latin typeface="Adobe 繁黑體 Std B" pitchFamily="34" charset="-120"/>
                <a:ea typeface="Adobe 繁黑體 Std B" pitchFamily="34" charset="-120"/>
                <a:sym typeface="Webdings" pitchFamily="18" charset="2"/>
              </a:rPr>
              <a:t>會</a:t>
            </a:r>
            <a:r>
              <a:rPr lang="zh-TW" altLang="en-US" sz="3000" dirty="0" smtClean="0">
                <a:latin typeface="Adobe 繁黑體 Std B" pitchFamily="34" charset="-120"/>
                <a:ea typeface="Adobe 繁黑體 Std B" pitchFamily="34" charset="-120"/>
                <a:sym typeface="Webdings" pitchFamily="18" charset="2"/>
              </a:rPr>
              <a:t>扼殺自由競爭，破壞自由市場的基本規範</a:t>
            </a:r>
            <a:r>
              <a:rPr lang="zh-TW" altLang="en-US" sz="3000" dirty="0" smtClean="0">
                <a:latin typeface="Adobe 繁黑體 Std B" pitchFamily="34" charset="-120"/>
                <a:ea typeface="Adobe 繁黑體 Std B" pitchFamily="34" charset="-120"/>
                <a:sym typeface="Webdings" pitchFamily="18" charset="2"/>
              </a:rPr>
              <a:t>，</a:t>
            </a:r>
            <a:endParaRPr lang="en-US" altLang="zh-TW" sz="3000" dirty="0" smtClean="0">
              <a:latin typeface="Adobe 繁黑體 Std B" pitchFamily="34" charset="-120"/>
              <a:ea typeface="Adobe 繁黑體 Std B" pitchFamily="34" charset="-120"/>
              <a:sym typeface="Webdings" pitchFamily="18" charset="2"/>
            </a:endParaRPr>
          </a:p>
          <a:p>
            <a:pPr lvl="1"/>
            <a:r>
              <a:rPr lang="zh-CN" altLang="en-US" sz="3000" dirty="0" smtClean="0">
                <a:latin typeface="Adobe 繁黑體 Std B" pitchFamily="34" charset="-120"/>
                <a:ea typeface="Adobe 繁黑體 Std B" pitchFamily="34" charset="-120"/>
                <a:sym typeface="Webdings" pitchFamily="18" charset="2"/>
              </a:rPr>
              <a:t>所以，必須有反托拉斯法，對</a:t>
            </a:r>
            <a:r>
              <a:rPr lang="zh-TW" altLang="en-US" sz="3000" dirty="0" smtClean="0">
                <a:latin typeface="Adobe 繁黑體 Std B" pitchFamily="34" charset="-120"/>
                <a:ea typeface="Adobe 繁黑體 Std B" pitchFamily="34" charset="-120"/>
                <a:sym typeface="Webdings" pitchFamily="18" charset="2"/>
              </a:rPr>
              <a:t>壟斷者制裁</a:t>
            </a:r>
            <a:r>
              <a:rPr lang="zh-TW" altLang="en-US" sz="3000" dirty="0" smtClean="0">
                <a:latin typeface="Adobe 繁黑體 Std B" pitchFamily="34" charset="-120"/>
                <a:ea typeface="Adobe 繁黑體 Std B" pitchFamily="34" charset="-120"/>
                <a:sym typeface="Webdings" pitchFamily="18" charset="2"/>
              </a:rPr>
              <a:t>或懲罰。</a:t>
            </a:r>
          </a:p>
        </p:txBody>
      </p:sp>
      <p:sp>
        <p:nvSpPr>
          <p:cNvPr id="3" name="標題 2"/>
          <p:cNvSpPr>
            <a:spLocks noGrp="1"/>
          </p:cNvSpPr>
          <p:nvPr>
            <p:ph type="title"/>
          </p:nvPr>
        </p:nvSpPr>
        <p:spPr/>
        <p:txBody>
          <a:bodyPr>
            <a:normAutofit/>
          </a:bodyPr>
          <a:lstStyle/>
          <a:p>
            <a:pPr algn="ctr"/>
            <a:r>
              <a:rPr lang="zh-CN" altLang="en-US" sz="5400" b="1" dirty="0" smtClean="0">
                <a:latin typeface="微軟正黑體" pitchFamily="34" charset="-120"/>
                <a:ea typeface="微軟正黑體" pitchFamily="34" charset="-120"/>
              </a:rPr>
              <a:t>併購</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1772816"/>
            <a:ext cx="6400800" cy="2646784"/>
          </a:xfrm>
        </p:spPr>
        <p:txBody>
          <a:bodyPr>
            <a:normAutofit/>
          </a:bodyPr>
          <a:lstStyle/>
          <a:p>
            <a:r>
              <a:rPr lang="zh-CN" altLang="en-US" sz="6000" dirty="0" smtClean="0">
                <a:latin typeface="Adobe 繁黑體 Std B" pitchFamily="34" charset="-120"/>
                <a:ea typeface="Adobe 繁黑體 Std B" pitchFamily="34" charset="-120"/>
                <a:sym typeface="Webdings" pitchFamily="18" charset="2"/>
              </a:rPr>
              <a:t>仿冒</a:t>
            </a:r>
            <a:endParaRPr lang="zh-TW" altLang="en-US" sz="60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Autofit/>
          </a:bodyPr>
          <a:lstStyle/>
          <a:p>
            <a:r>
              <a:rPr lang="zh-TW" altLang="en-US" sz="4000" b="1" dirty="0" smtClean="0">
                <a:latin typeface="微軟正黑體" pitchFamily="34" charset="-120"/>
                <a:ea typeface="微軟正黑體" pitchFamily="34" charset="-120"/>
              </a:rPr>
              <a:t>壟斷</a:t>
            </a:r>
          </a:p>
          <a:p>
            <a:r>
              <a:rPr lang="zh-TW" altLang="en-US" sz="4000" b="1" dirty="0" smtClean="0">
                <a:latin typeface="微軟正黑體" pitchFamily="34" charset="-120"/>
                <a:ea typeface="微軟正黑體" pitchFamily="34" charset="-120"/>
              </a:rPr>
              <a:t>反競爭行為</a:t>
            </a:r>
          </a:p>
          <a:p>
            <a:r>
              <a:rPr lang="zh-TW" altLang="en-US" sz="4000" b="1" dirty="0" smtClean="0">
                <a:latin typeface="微軟正黑體" pitchFamily="34" charset="-120"/>
                <a:ea typeface="微軟正黑體" pitchFamily="34" charset="-120"/>
              </a:rPr>
              <a:t>競爭性</a:t>
            </a:r>
            <a:r>
              <a:rPr lang="zh-TW" altLang="en-US" sz="4000" b="1" dirty="0" smtClean="0">
                <a:latin typeface="微軟正黑體" pitchFamily="34" charset="-120"/>
                <a:ea typeface="微軟正黑體" pitchFamily="34" charset="-120"/>
              </a:rPr>
              <a:t>市場</a:t>
            </a:r>
          </a:p>
          <a:p>
            <a:r>
              <a:rPr lang="zh-TW" altLang="en-US" sz="4000" b="1" dirty="0" smtClean="0">
                <a:latin typeface="微軟正黑體" pitchFamily="34" charset="-120"/>
                <a:ea typeface="微軟正黑體" pitchFamily="34" charset="-120"/>
              </a:rPr>
              <a:t>貪污</a:t>
            </a:r>
            <a:endParaRPr lang="zh-TW" altLang="en-US" sz="4000" b="1" dirty="0" smtClean="0">
              <a:latin typeface="微軟正黑體" pitchFamily="34" charset="-120"/>
              <a:ea typeface="微軟正黑體" pitchFamily="34" charset="-120"/>
            </a:endParaRPr>
          </a:p>
          <a:p>
            <a:r>
              <a:rPr lang="zh-TW" altLang="en-US" sz="4000" b="1" dirty="0" smtClean="0">
                <a:latin typeface="微軟正黑體" pitchFamily="34" charset="-120"/>
                <a:ea typeface="微軟正黑體" pitchFamily="34" charset="-120"/>
              </a:rPr>
              <a:t>併</a:t>
            </a:r>
            <a:r>
              <a:rPr lang="zh-TW" altLang="en-US" sz="4000" b="1" dirty="0" smtClean="0">
                <a:latin typeface="微軟正黑體" pitchFamily="34" charset="-120"/>
                <a:ea typeface="微軟正黑體" pitchFamily="34" charset="-120"/>
              </a:rPr>
              <a:t>購</a:t>
            </a:r>
          </a:p>
          <a:p>
            <a:r>
              <a:rPr lang="zh-TW" altLang="en-US" sz="4000" b="1" dirty="0" smtClean="0">
                <a:latin typeface="微軟正黑體" pitchFamily="34" charset="-120"/>
                <a:ea typeface="微軟正黑體" pitchFamily="34" charset="-120"/>
              </a:rPr>
              <a:t>競爭倫理</a:t>
            </a:r>
            <a:endParaRPr lang="zh-TW" altLang="en-US" sz="4000" b="1" dirty="0">
              <a:latin typeface="微軟正黑體" pitchFamily="34" charset="-120"/>
              <a:ea typeface="微軟正黑體" pitchFamily="34" charset="-120"/>
            </a:endParaRPr>
          </a:p>
        </p:txBody>
      </p:sp>
      <p:sp>
        <p:nvSpPr>
          <p:cNvPr id="3" name="標題 2"/>
          <p:cNvSpPr>
            <a:spLocks noGrp="1"/>
          </p:cNvSpPr>
          <p:nvPr>
            <p:ph type="title"/>
          </p:nvPr>
        </p:nvSpPr>
        <p:spPr/>
        <p:txBody>
          <a:bodyPr>
            <a:normAutofit/>
          </a:bodyPr>
          <a:lstStyle/>
          <a:p>
            <a:pPr algn="ctr"/>
            <a:r>
              <a:rPr lang="zh-TW" altLang="en-US" sz="5000" b="1" dirty="0" smtClean="0">
                <a:latin typeface="微軟正黑體" pitchFamily="34" charset="-120"/>
                <a:ea typeface="微軟正黑體" pitchFamily="34" charset="-120"/>
              </a:rPr>
              <a:t>企業對競爭者</a:t>
            </a:r>
            <a:r>
              <a:rPr lang="zh-TW" altLang="en-US" sz="5000" b="1" dirty="0" smtClean="0">
                <a:latin typeface="微軟正黑體" pitchFamily="34" charset="-120"/>
                <a:ea typeface="微軟正黑體" pitchFamily="34" charset="-120"/>
              </a:rPr>
              <a:t>的</a:t>
            </a:r>
            <a:r>
              <a:rPr lang="zh-CN" altLang="en-US" sz="5000" b="1" dirty="0" smtClean="0">
                <a:latin typeface="微軟正黑體" pitchFamily="34" charset="-120"/>
                <a:ea typeface="微軟正黑體" pitchFamily="34" charset="-120"/>
              </a:rPr>
              <a:t>議題</a:t>
            </a:r>
            <a:endParaRPr lang="zh-TW" altLang="en-US" sz="5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TW" altLang="en-US" sz="3400" dirty="0" smtClean="0">
                <a:latin typeface="Adobe 繁黑體 Std B" pitchFamily="34" charset="-120"/>
                <a:ea typeface="Adobe 繁黑體 Std B" pitchFamily="34" charset="-120"/>
                <a:sym typeface="Webdings" pitchFamily="18" charset="2"/>
              </a:rPr>
              <a:t>企業</a:t>
            </a:r>
            <a:r>
              <a:rPr lang="zh-TW" altLang="en-US" sz="3400" dirty="0" smtClean="0">
                <a:latin typeface="Adobe 繁黑體 Std B" pitchFamily="34" charset="-120"/>
                <a:ea typeface="Adobe 繁黑體 Std B" pitchFamily="34" charset="-120"/>
                <a:sym typeface="Webdings" pitchFamily="18" charset="2"/>
              </a:rPr>
              <a:t>有義務遵守公平競爭市場規範，不作違反競爭的行為。</a:t>
            </a:r>
          </a:p>
          <a:p>
            <a:r>
              <a:rPr lang="zh-TW" altLang="en-US" sz="3400" dirty="0" smtClean="0">
                <a:latin typeface="Adobe 繁黑體 Std B" pitchFamily="34" charset="-120"/>
                <a:ea typeface="Adobe 繁黑體 Std B" pitchFamily="34" charset="-120"/>
                <a:sym typeface="Webdings" pitchFamily="18" charset="2"/>
              </a:rPr>
              <a:t>企業有義務促進那些對社會及環境有利的競爭，尊重競爭對手。</a:t>
            </a:r>
          </a:p>
          <a:p>
            <a:r>
              <a:rPr lang="zh-TW" altLang="en-US" sz="3400" dirty="0" smtClean="0">
                <a:latin typeface="Adobe 繁黑體 Std B" pitchFamily="34" charset="-120"/>
                <a:ea typeface="Adobe 繁黑體 Std B" pitchFamily="34" charset="-120"/>
                <a:sym typeface="Webdings" pitchFamily="18" charset="2"/>
              </a:rPr>
              <a:t>企業有義務避免為了保障競爭有利位置而支付有問題的款項或利益</a:t>
            </a:r>
            <a:r>
              <a:rPr lang="zh-TW" altLang="en-US" sz="3400" dirty="0" smtClean="0">
                <a:latin typeface="Adobe 繁黑體 Std B" pitchFamily="34" charset="-120"/>
                <a:ea typeface="Adobe 繁黑體 Std B" pitchFamily="34" charset="-120"/>
                <a:sym typeface="Webdings" pitchFamily="18" charset="2"/>
              </a:rPr>
              <a:t>（</a:t>
            </a:r>
            <a:r>
              <a:rPr lang="zh-CN" altLang="en-US" sz="3400" b="1" dirty="0" smtClean="0">
                <a:solidFill>
                  <a:srgbClr val="C00000"/>
                </a:solidFill>
                <a:latin typeface="Adobe 繁黑體 Std B" pitchFamily="34" charset="-120"/>
                <a:ea typeface="Adobe 繁黑體 Std B" pitchFamily="34" charset="-120"/>
                <a:sym typeface="Webdings" pitchFamily="18" charset="2"/>
              </a:rPr>
              <a:t>不</a:t>
            </a:r>
            <a:r>
              <a:rPr lang="zh-TW" altLang="en-US" sz="3400" b="1" dirty="0" smtClean="0">
                <a:solidFill>
                  <a:srgbClr val="C00000"/>
                </a:solidFill>
                <a:latin typeface="Adobe 繁黑體 Std B" pitchFamily="34" charset="-120"/>
                <a:ea typeface="Adobe 繁黑體 Std B" pitchFamily="34" charset="-120"/>
                <a:sym typeface="Webdings" pitchFamily="18" charset="2"/>
              </a:rPr>
              <a:t>賄賂</a:t>
            </a:r>
            <a:r>
              <a:rPr lang="zh-TW" altLang="en-US" sz="3400" dirty="0" smtClean="0">
                <a:latin typeface="Adobe 繁黑體 Std B" pitchFamily="34" charset="-120"/>
                <a:ea typeface="Adobe 繁黑體 Std B" pitchFamily="34" charset="-120"/>
                <a:sym typeface="Webdings" pitchFamily="18" charset="2"/>
              </a:rPr>
              <a:t>）。</a:t>
            </a:r>
          </a:p>
          <a:p>
            <a:r>
              <a:rPr lang="zh-TW" altLang="en-US" sz="3400" dirty="0" smtClean="0">
                <a:latin typeface="Adobe 繁黑體 Std B" pitchFamily="34" charset="-120"/>
                <a:ea typeface="Adobe 繁黑體 Std B" pitchFamily="34" charset="-120"/>
                <a:sym typeface="Webdings" pitchFamily="18" charset="2"/>
              </a:rPr>
              <a:t>企業有義務尊重產權。</a:t>
            </a:r>
          </a:p>
          <a:p>
            <a:r>
              <a:rPr lang="zh-TW" altLang="en-US" sz="3400" dirty="0" smtClean="0">
                <a:latin typeface="Adobe 繁黑體 Std B" pitchFamily="34" charset="-120"/>
                <a:ea typeface="Adobe 繁黑體 Std B" pitchFamily="34" charset="-120"/>
                <a:sym typeface="Webdings" pitchFamily="18" charset="2"/>
              </a:rPr>
              <a:t>企業有義務拒絕以不誠實或不道德的方法，例如，商業間諜活動來獲取商業情報。</a:t>
            </a:r>
          </a:p>
        </p:txBody>
      </p:sp>
      <p:sp>
        <p:nvSpPr>
          <p:cNvPr id="3" name="標題 2"/>
          <p:cNvSpPr>
            <a:spLocks noGrp="1"/>
          </p:cNvSpPr>
          <p:nvPr>
            <p:ph type="title"/>
          </p:nvPr>
        </p:nvSpPr>
        <p:spPr/>
        <p:txBody>
          <a:bodyPr>
            <a:normAutofit/>
          </a:bodyPr>
          <a:lstStyle/>
          <a:p>
            <a:pPr algn="ctr"/>
            <a:r>
              <a:rPr lang="zh-TW" altLang="en-US" sz="5400" b="1" dirty="0" smtClean="0">
                <a:solidFill>
                  <a:schemeClr val="tx2"/>
                </a:solidFill>
                <a:latin typeface="標楷體" pitchFamily="65" charset="-120"/>
                <a:ea typeface="標楷體" pitchFamily="65" charset="-120"/>
                <a:sym typeface="Webdings" pitchFamily="18" charset="2"/>
              </a:rPr>
              <a:t>企業的基本競爭倫理義務</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TW" altLang="en-US" sz="3400" dirty="0" smtClean="0">
                <a:latin typeface="Adobe 繁黑體 Std B" pitchFamily="34" charset="-120"/>
                <a:ea typeface="Adobe 繁黑體 Std B" pitchFamily="34" charset="-120"/>
                <a:sym typeface="Webdings" pitchFamily="18" charset="2"/>
              </a:rPr>
              <a:t>仿冒工業是全球最快速成長的產業</a:t>
            </a:r>
          </a:p>
          <a:p>
            <a:r>
              <a:rPr lang="zh-TW" altLang="en-US" sz="3400" dirty="0" smtClean="0">
                <a:latin typeface="Adobe 繁黑體 Std B" pitchFamily="34" charset="-120"/>
                <a:ea typeface="Adobe 繁黑體 Std B" pitchFamily="34" charset="-120"/>
                <a:sym typeface="Webdings" pitchFamily="18" charset="2"/>
              </a:rPr>
              <a:t>根據</a:t>
            </a:r>
            <a:r>
              <a:rPr lang="en-US" altLang="zh-TW" sz="3400" dirty="0" smtClean="0">
                <a:latin typeface="Adobe 繁黑體 Std B" pitchFamily="34" charset="-120"/>
                <a:ea typeface="Adobe 繁黑體 Std B" pitchFamily="34" charset="-120"/>
                <a:sym typeface="Webdings" pitchFamily="18" charset="2"/>
              </a:rPr>
              <a:t>2005</a:t>
            </a:r>
            <a:r>
              <a:rPr lang="zh-TW" altLang="en-US" sz="3400" dirty="0" smtClean="0">
                <a:latin typeface="Adobe 繁黑體 Std B" pitchFamily="34" charset="-120"/>
                <a:ea typeface="Adobe 繁黑體 Std B" pitchFamily="34" charset="-120"/>
                <a:sym typeface="Webdings" pitchFamily="18" charset="2"/>
              </a:rPr>
              <a:t>年美國</a:t>
            </a:r>
            <a:r>
              <a:rPr lang="en-US" altLang="zh-TW" sz="3400" dirty="0" smtClean="0">
                <a:latin typeface="Adobe 繁黑體 Std B" pitchFamily="34" charset="-120"/>
                <a:ea typeface="Adobe 繁黑體 Std B" pitchFamily="34" charset="-120"/>
                <a:sym typeface="Webdings" pitchFamily="18" charset="2"/>
              </a:rPr>
              <a:t>《</a:t>
            </a:r>
            <a:r>
              <a:rPr lang="zh-TW" altLang="en-US" sz="3400" dirty="0" smtClean="0">
                <a:latin typeface="Adobe 繁黑體 Std B" pitchFamily="34" charset="-120"/>
                <a:ea typeface="Adobe 繁黑體 Std B" pitchFamily="34" charset="-120"/>
                <a:sym typeface="Webdings" pitchFamily="18" charset="2"/>
              </a:rPr>
              <a:t>商業周刊</a:t>
            </a:r>
            <a:r>
              <a:rPr lang="en-US" altLang="zh-TW" sz="3400" dirty="0" smtClean="0">
                <a:latin typeface="Adobe 繁黑體 Std B" pitchFamily="34" charset="-120"/>
                <a:ea typeface="Adobe 繁黑體 Std B" pitchFamily="34" charset="-120"/>
                <a:sym typeface="Webdings" pitchFamily="18" charset="2"/>
              </a:rPr>
              <a:t>》</a:t>
            </a:r>
            <a:r>
              <a:rPr lang="zh-TW" altLang="en-US" sz="3400" dirty="0" smtClean="0">
                <a:latin typeface="Adobe 繁黑體 Std B" pitchFamily="34" charset="-120"/>
                <a:ea typeface="Adobe 繁黑體 Std B" pitchFamily="34" charset="-120"/>
                <a:sym typeface="Webdings" pitchFamily="18" charset="2"/>
              </a:rPr>
              <a:t>報導</a:t>
            </a:r>
            <a:r>
              <a:rPr lang="zh-CN" altLang="en-US" sz="3400" dirty="0" smtClean="0">
                <a:latin typeface="Adobe 繁黑體 Std B" pitchFamily="34" charset="-120"/>
                <a:ea typeface="Adobe 繁黑體 Std B" pitchFamily="34" charset="-120"/>
                <a:sym typeface="Webdings" pitchFamily="18" charset="2"/>
              </a:rPr>
              <a:t>：</a:t>
            </a:r>
            <a:endParaRPr lang="en-US" altLang="zh-CN" sz="3400" dirty="0" smtClean="0">
              <a:latin typeface="Adobe 繁黑體 Std B" pitchFamily="34" charset="-120"/>
              <a:ea typeface="Adobe 繁黑體 Std B" pitchFamily="34" charset="-120"/>
              <a:sym typeface="Webdings" pitchFamily="18" charset="2"/>
            </a:endParaRPr>
          </a:p>
          <a:p>
            <a:pPr lvl="1"/>
            <a:r>
              <a:rPr lang="zh-TW" altLang="en-US" sz="3000" dirty="0" smtClean="0">
                <a:latin typeface="Adobe 繁黑體 Std B" pitchFamily="34" charset="-120"/>
                <a:ea typeface="Adobe 繁黑體 Std B" pitchFamily="34" charset="-120"/>
                <a:sym typeface="Webdings" pitchFamily="18" charset="2"/>
              </a:rPr>
              <a:t>仿冒</a:t>
            </a:r>
            <a:r>
              <a:rPr lang="zh-TW" altLang="en-US" sz="3000" dirty="0" smtClean="0">
                <a:latin typeface="Adobe 繁黑體 Std B" pitchFamily="34" charset="-120"/>
                <a:ea typeface="Adobe 繁黑體 Std B" pitchFamily="34" charset="-120"/>
                <a:sym typeface="Webdings" pitchFamily="18" charset="2"/>
              </a:rPr>
              <a:t>工業已成為全球最快速成長的產業，</a:t>
            </a:r>
            <a:r>
              <a:rPr lang="en-US" altLang="zh-TW" sz="3000" dirty="0" smtClean="0">
                <a:latin typeface="Adobe 繁黑體 Std B" pitchFamily="34" charset="-120"/>
                <a:ea typeface="Adobe 繁黑體 Std B" pitchFamily="34" charset="-120"/>
                <a:sym typeface="Webdings" pitchFamily="18" charset="2"/>
              </a:rPr>
              <a:t>2004</a:t>
            </a:r>
            <a:r>
              <a:rPr lang="zh-TW" altLang="en-US" sz="3000" dirty="0" smtClean="0">
                <a:latin typeface="Adobe 繁黑體 Std B" pitchFamily="34" charset="-120"/>
                <a:ea typeface="Adobe 繁黑體 Std B" pitchFamily="34" charset="-120"/>
                <a:sym typeface="Webdings" pitchFamily="18" charset="2"/>
              </a:rPr>
              <a:t>年的產值約</a:t>
            </a:r>
            <a:r>
              <a:rPr lang="en-US" altLang="zh-TW" sz="3000" dirty="0" smtClean="0">
                <a:latin typeface="Adobe 繁黑體 Std B" pitchFamily="34" charset="-120"/>
                <a:ea typeface="Adobe 繁黑體 Std B" pitchFamily="34" charset="-120"/>
                <a:sym typeface="Webdings" pitchFamily="18" charset="2"/>
              </a:rPr>
              <a:t>5120</a:t>
            </a:r>
            <a:r>
              <a:rPr lang="zh-TW" altLang="en-US" sz="3000" dirty="0" smtClean="0">
                <a:latin typeface="Adobe 繁黑體 Std B" pitchFamily="34" charset="-120"/>
                <a:ea typeface="Adobe 繁黑體 Std B" pitchFamily="34" charset="-120"/>
                <a:sym typeface="Webdings" pitchFamily="18" charset="2"/>
              </a:rPr>
              <a:t>億美元</a:t>
            </a:r>
            <a:r>
              <a:rPr lang="zh-TW" altLang="en-US" sz="3000" dirty="0" smtClean="0">
                <a:latin typeface="Adobe 繁黑體 Std B" pitchFamily="34" charset="-120"/>
                <a:ea typeface="Adobe 繁黑體 Std B" pitchFamily="34" charset="-120"/>
                <a:sym typeface="Webdings" pitchFamily="18" charset="2"/>
              </a:rPr>
              <a:t>，</a:t>
            </a:r>
            <a:endParaRPr lang="en-US" altLang="zh-TW" sz="3000" dirty="0" smtClean="0">
              <a:latin typeface="Adobe 繁黑體 Std B" pitchFamily="34" charset="-120"/>
              <a:ea typeface="Adobe 繁黑體 Std B" pitchFamily="34" charset="-120"/>
              <a:sym typeface="Webdings" pitchFamily="18" charset="2"/>
            </a:endParaRPr>
          </a:p>
          <a:p>
            <a:pPr lvl="1"/>
            <a:r>
              <a:rPr lang="zh-TW" altLang="en-US" sz="3000" dirty="0" smtClean="0">
                <a:latin typeface="Adobe 繁黑體 Std B" pitchFamily="34" charset="-120"/>
                <a:ea typeface="Adobe 繁黑體 Std B" pitchFamily="34" charset="-120"/>
                <a:sym typeface="Webdings" pitchFamily="18" charset="2"/>
              </a:rPr>
              <a:t>全球</a:t>
            </a:r>
            <a:r>
              <a:rPr lang="zh-TW" altLang="en-US" sz="3000" dirty="0" smtClean="0">
                <a:latin typeface="Adobe 繁黑體 Std B" pitchFamily="34" charset="-120"/>
                <a:ea typeface="Adobe 繁黑體 Std B" pitchFamily="34" charset="-120"/>
                <a:sym typeface="Webdings" pitchFamily="18" charset="2"/>
              </a:rPr>
              <a:t>的仿冒品</a:t>
            </a:r>
            <a:r>
              <a:rPr lang="zh-TW" altLang="en-US" sz="3000" dirty="0" smtClean="0">
                <a:latin typeface="Adobe 繁黑體 Std B" pitchFamily="34" charset="-120"/>
                <a:ea typeface="Adobe 繁黑體 Std B" pitchFamily="34" charset="-120"/>
                <a:sym typeface="Webdings" pitchFamily="18" charset="2"/>
              </a:rPr>
              <a:t>有</a:t>
            </a:r>
            <a:r>
              <a:rPr lang="en-US" altLang="zh-CN" sz="3000" dirty="0" smtClean="0">
                <a:latin typeface="Adobe 繁黑體 Std B" pitchFamily="34" charset="-120"/>
                <a:ea typeface="Adobe 繁黑體 Std B" pitchFamily="34" charset="-120"/>
                <a:sym typeface="Webdings" pitchFamily="18" charset="2"/>
              </a:rPr>
              <a:t>2/3</a:t>
            </a:r>
            <a:r>
              <a:rPr lang="zh-TW" altLang="en-US" sz="3000" dirty="0" smtClean="0">
                <a:latin typeface="Adobe 繁黑體 Std B" pitchFamily="34" charset="-120"/>
                <a:ea typeface="Adobe 繁黑體 Std B" pitchFamily="34" charset="-120"/>
                <a:sym typeface="Webdings" pitchFamily="18" charset="2"/>
              </a:rPr>
              <a:t>是</a:t>
            </a:r>
            <a:r>
              <a:rPr lang="zh-TW" altLang="en-US" sz="3000" dirty="0" smtClean="0">
                <a:latin typeface="Adobe 繁黑體 Std B" pitchFamily="34" charset="-120"/>
                <a:ea typeface="Adobe 繁黑體 Std B" pitchFamily="34" charset="-120"/>
                <a:sym typeface="Webdings" pitchFamily="18" charset="2"/>
              </a:rPr>
              <a:t>來自中國大陸。仿冒品包羅萬象，包括：電腦晶片、精品、香菸、行動電話、化妝品、嬰兒奶粉、啤酒、威而鋼</a:t>
            </a:r>
            <a:r>
              <a:rPr lang="zh-TW" altLang="en-US" sz="3000" dirty="0" smtClean="0">
                <a:latin typeface="Adobe 繁黑體 Std B" pitchFamily="34" charset="-120"/>
                <a:ea typeface="Adobe 繁黑體 Std B" pitchFamily="34" charset="-120"/>
                <a:sym typeface="Webdings" pitchFamily="18" charset="2"/>
              </a:rPr>
              <a:t>。</a:t>
            </a:r>
            <a:endParaRPr lang="zh-TW" altLang="en-US" sz="3000"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TW" altLang="en-US" sz="5400" dirty="0" smtClean="0">
                <a:latin typeface="Adobe 繁黑體 Std B" pitchFamily="34" charset="-120"/>
                <a:ea typeface="Adobe 繁黑體 Std B" pitchFamily="34" charset="-120"/>
                <a:sym typeface="Webdings" pitchFamily="18" charset="2"/>
              </a:rPr>
              <a:t>違反競爭的</a:t>
            </a:r>
            <a:r>
              <a:rPr lang="zh-TW" altLang="en-US" sz="5400" dirty="0" smtClean="0">
                <a:latin typeface="Adobe 繁黑體 Std B" pitchFamily="34" charset="-120"/>
                <a:ea typeface="Adobe 繁黑體 Std B" pitchFamily="34" charset="-120"/>
                <a:sym typeface="Webdings" pitchFamily="18" charset="2"/>
              </a:rPr>
              <a:t>行為</a:t>
            </a:r>
            <a:r>
              <a:rPr lang="zh-CN" altLang="en-US" sz="5400" dirty="0" smtClean="0">
                <a:latin typeface="Adobe 繁黑體 Std B" pitchFamily="34" charset="-120"/>
                <a:ea typeface="Adobe 繁黑體 Std B" pitchFamily="34" charset="-120"/>
                <a:sym typeface="Webdings" pitchFamily="18" charset="2"/>
              </a:rPr>
              <a:t>：仿冒</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600200"/>
            <a:ext cx="8686800" cy="5257800"/>
          </a:xfrm>
        </p:spPr>
        <p:txBody>
          <a:bodyPr>
            <a:noAutofit/>
          </a:bodyPr>
          <a:lstStyle/>
          <a:p>
            <a:r>
              <a:rPr lang="zh-TW" altLang="en-US" sz="3400" dirty="0" smtClean="0">
                <a:latin typeface="Adobe 繁黑體 Std B" pitchFamily="34" charset="-120"/>
                <a:ea typeface="Adobe 繁黑體 Std B" pitchFamily="34" charset="-120"/>
                <a:sym typeface="Webdings" pitchFamily="18" charset="2"/>
              </a:rPr>
              <a:t>根據</a:t>
            </a:r>
            <a:r>
              <a:rPr lang="zh-TW" altLang="en-US" sz="3400" dirty="0" smtClean="0">
                <a:latin typeface="Adobe 繁黑體 Std B" pitchFamily="34" charset="-120"/>
                <a:ea typeface="Adobe 繁黑體 Std B" pitchFamily="34" charset="-120"/>
                <a:sym typeface="Webdings" pitchFamily="18" charset="2"/>
              </a:rPr>
              <a:t>世界海關組織的</a:t>
            </a:r>
            <a:r>
              <a:rPr lang="zh-TW" altLang="en-US" sz="3400" dirty="0" smtClean="0">
                <a:latin typeface="Adobe 繁黑體 Std B" pitchFamily="34" charset="-120"/>
                <a:ea typeface="Adobe 繁黑體 Std B" pitchFamily="34" charset="-120"/>
                <a:sym typeface="Webdings" pitchFamily="18" charset="2"/>
              </a:rPr>
              <a:t>數字</a:t>
            </a:r>
            <a:r>
              <a:rPr lang="zh-CN" altLang="en-US" sz="3400" dirty="0" smtClean="0">
                <a:latin typeface="Adobe 繁黑體 Std B" pitchFamily="34" charset="-120"/>
                <a:ea typeface="Adobe 繁黑體 Std B" pitchFamily="34" charset="-120"/>
                <a:sym typeface="Webdings" pitchFamily="18" charset="2"/>
              </a:rPr>
              <a:t>（</a:t>
            </a:r>
            <a:r>
              <a:rPr lang="en-US" altLang="zh-CN" sz="3400" dirty="0" smtClean="0">
                <a:latin typeface="Adobe 繁黑體 Std B" pitchFamily="34" charset="-120"/>
                <a:ea typeface="Adobe 繁黑體 Std B" pitchFamily="34" charset="-120"/>
                <a:sym typeface="Webdings" pitchFamily="18" charset="2"/>
              </a:rPr>
              <a:t>2005</a:t>
            </a:r>
            <a:r>
              <a:rPr lang="zh-CN" altLang="en-US" sz="3400" dirty="0" smtClean="0">
                <a:latin typeface="Adobe 繁黑體 Std B" pitchFamily="34" charset="-120"/>
                <a:ea typeface="Adobe 繁黑體 Std B" pitchFamily="34" charset="-120"/>
                <a:sym typeface="Webdings" pitchFamily="18" charset="2"/>
              </a:rPr>
              <a:t>年）</a:t>
            </a:r>
            <a:r>
              <a:rPr lang="zh-TW" altLang="en-US" sz="3400" dirty="0" smtClean="0">
                <a:latin typeface="Adobe 繁黑體 Std B" pitchFamily="34" charset="-120"/>
                <a:ea typeface="Adobe 繁黑體 Std B" pitchFamily="34" charset="-120"/>
                <a:sym typeface="Webdings" pitchFamily="18" charset="2"/>
              </a:rPr>
              <a:t>，</a:t>
            </a:r>
            <a:endParaRPr lang="en-US" altLang="zh-TW" sz="3400" dirty="0" smtClean="0">
              <a:latin typeface="Adobe 繁黑體 Std B" pitchFamily="34" charset="-120"/>
              <a:ea typeface="Adobe 繁黑體 Std B" pitchFamily="34" charset="-120"/>
              <a:sym typeface="Webdings" pitchFamily="18" charset="2"/>
            </a:endParaRPr>
          </a:p>
          <a:p>
            <a:pPr lvl="1"/>
            <a:r>
              <a:rPr lang="zh-TW" altLang="en-US" sz="3000" dirty="0" smtClean="0">
                <a:latin typeface="Adobe 繁黑體 Std B" pitchFamily="34" charset="-120"/>
                <a:ea typeface="Adobe 繁黑體 Std B" pitchFamily="34" charset="-120"/>
                <a:sym typeface="Webdings" pitchFamily="18" charset="2"/>
              </a:rPr>
              <a:t>全球</a:t>
            </a:r>
            <a:r>
              <a:rPr lang="zh-TW" altLang="en-US" sz="3000" dirty="0" smtClean="0">
                <a:latin typeface="Adobe 繁黑體 Std B" pitchFamily="34" charset="-120"/>
                <a:ea typeface="Adobe 繁黑體 Std B" pitchFamily="34" charset="-120"/>
                <a:sym typeface="Webdings" pitchFamily="18" charset="2"/>
              </a:rPr>
              <a:t>商品貿易中，仿冒品占</a:t>
            </a:r>
            <a:r>
              <a:rPr lang="en-US" altLang="zh-TW" sz="3000" dirty="0" smtClean="0">
                <a:latin typeface="Adobe 繁黑體 Std B" pitchFamily="34" charset="-120"/>
                <a:ea typeface="Adobe 繁黑體 Std B" pitchFamily="34" charset="-120"/>
                <a:sym typeface="Webdings" pitchFamily="18" charset="2"/>
              </a:rPr>
              <a:t>5%</a:t>
            </a:r>
            <a:r>
              <a:rPr lang="zh-TW" altLang="en-US" sz="3000" dirty="0" smtClean="0">
                <a:latin typeface="Adobe 繁黑體 Std B" pitchFamily="34" charset="-120"/>
                <a:ea typeface="Adobe 繁黑體 Std B" pitchFamily="34" charset="-120"/>
                <a:sym typeface="Webdings" pitchFamily="18" charset="2"/>
              </a:rPr>
              <a:t>至</a:t>
            </a:r>
            <a:r>
              <a:rPr lang="en-US" altLang="zh-TW" sz="3000" dirty="0" smtClean="0">
                <a:latin typeface="Adobe 繁黑體 Std B" pitchFamily="34" charset="-120"/>
                <a:ea typeface="Adobe 繁黑體 Std B" pitchFamily="34" charset="-120"/>
                <a:sym typeface="Webdings" pitchFamily="18" charset="2"/>
              </a:rPr>
              <a:t>7%</a:t>
            </a:r>
            <a:r>
              <a:rPr lang="zh-TW" altLang="en-US" sz="3000" dirty="0" smtClean="0">
                <a:latin typeface="Adobe 繁黑體 Std B" pitchFamily="34" charset="-120"/>
                <a:ea typeface="Adobe 繁黑體 Std B" pitchFamily="34" charset="-120"/>
                <a:sym typeface="Webdings" pitchFamily="18" charset="2"/>
              </a:rPr>
              <a:t>。 </a:t>
            </a:r>
          </a:p>
          <a:p>
            <a:pPr lvl="1"/>
            <a:r>
              <a:rPr lang="zh-TW" altLang="en-US" sz="3000" b="1" dirty="0" smtClean="0">
                <a:solidFill>
                  <a:srgbClr val="C00000"/>
                </a:solidFill>
                <a:latin typeface="Adobe 繁黑體 Std B" pitchFamily="34" charset="-120"/>
                <a:ea typeface="Adobe 繁黑體 Std B" pitchFamily="34" charset="-120"/>
                <a:sym typeface="Webdings" pitchFamily="18" charset="2"/>
              </a:rPr>
              <a:t>巴基斯</a:t>
            </a:r>
            <a:r>
              <a:rPr lang="zh-TW" altLang="en-US" sz="3000" dirty="0" smtClean="0">
                <a:latin typeface="Adobe 繁黑體 Std B" pitchFamily="34" charset="-120"/>
                <a:ea typeface="Adobe 繁黑體 Std B" pitchFamily="34" charset="-120"/>
                <a:sym typeface="Webdings" pitchFamily="18" charset="2"/>
              </a:rPr>
              <a:t>坦</a:t>
            </a:r>
            <a:r>
              <a:rPr lang="zh-TW" altLang="en-US" sz="3000" dirty="0" smtClean="0">
                <a:latin typeface="Adobe 繁黑體 Std B" pitchFamily="34" charset="-120"/>
                <a:ea typeface="Adobe 繁黑體 Std B" pitchFamily="34" charset="-120"/>
                <a:sym typeface="Webdings" pitchFamily="18" charset="2"/>
              </a:rPr>
              <a:t>及</a:t>
            </a:r>
            <a:r>
              <a:rPr lang="zh-TW" altLang="en-US" sz="3000" b="1" dirty="0" smtClean="0">
                <a:solidFill>
                  <a:srgbClr val="C00000"/>
                </a:solidFill>
                <a:latin typeface="Adobe 繁黑體 Std B" pitchFamily="34" charset="-120"/>
                <a:ea typeface="Adobe 繁黑體 Std B" pitchFamily="34" charset="-120"/>
                <a:sym typeface="Webdings" pitchFamily="18" charset="2"/>
              </a:rPr>
              <a:t>俄羅斯</a:t>
            </a:r>
            <a:r>
              <a:rPr lang="zh-TW" altLang="en-US" sz="3000" dirty="0" smtClean="0">
                <a:latin typeface="Adobe 繁黑體 Std B" pitchFamily="34" charset="-120"/>
                <a:ea typeface="Adobe 繁黑體 Std B" pitchFamily="34" charset="-120"/>
                <a:sym typeface="Webdings" pitchFamily="18" charset="2"/>
              </a:rPr>
              <a:t>是全球假藥中心</a:t>
            </a:r>
            <a:r>
              <a:rPr lang="zh-TW" altLang="en-US" sz="3000" dirty="0" smtClean="0">
                <a:latin typeface="Adobe 繁黑體 Std B" pitchFamily="34" charset="-120"/>
                <a:ea typeface="Adobe 繁黑體 Std B" pitchFamily="34" charset="-120"/>
                <a:sym typeface="Webdings" pitchFamily="18" charset="2"/>
              </a:rPr>
              <a:t>，</a:t>
            </a:r>
            <a:endParaRPr lang="en-US" altLang="zh-TW" sz="3000" dirty="0" smtClean="0">
              <a:latin typeface="Adobe 繁黑體 Std B" pitchFamily="34" charset="-120"/>
              <a:ea typeface="Adobe 繁黑體 Std B" pitchFamily="34" charset="-120"/>
              <a:sym typeface="Webdings" pitchFamily="18" charset="2"/>
            </a:endParaRPr>
          </a:p>
          <a:p>
            <a:pPr lvl="1"/>
            <a:r>
              <a:rPr lang="zh-TW" altLang="en-US" sz="3000" b="1" dirty="0" smtClean="0">
                <a:solidFill>
                  <a:srgbClr val="C00000"/>
                </a:solidFill>
                <a:latin typeface="Adobe 繁黑體 Std B" pitchFamily="34" charset="-120"/>
                <a:ea typeface="Adobe 繁黑體 Std B" pitchFamily="34" charset="-120"/>
                <a:sym typeface="Webdings" pitchFamily="18" charset="2"/>
              </a:rPr>
              <a:t>義大利</a:t>
            </a:r>
            <a:r>
              <a:rPr lang="zh-TW" altLang="en-US" sz="3000" dirty="0" smtClean="0">
                <a:latin typeface="Adobe 繁黑體 Std B" pitchFamily="34" charset="-120"/>
                <a:ea typeface="Adobe 繁黑體 Std B" pitchFamily="34" charset="-120"/>
                <a:sym typeface="Webdings" pitchFamily="18" charset="2"/>
              </a:rPr>
              <a:t>約有</a:t>
            </a:r>
            <a:r>
              <a:rPr lang="en-US" altLang="zh-TW" sz="3000" dirty="0" smtClean="0">
                <a:latin typeface="Adobe 繁黑體 Std B" pitchFamily="34" charset="-120"/>
                <a:ea typeface="Adobe 繁黑體 Std B" pitchFamily="34" charset="-120"/>
                <a:sym typeface="Webdings" pitchFamily="18" charset="2"/>
              </a:rPr>
              <a:t>10%</a:t>
            </a:r>
            <a:r>
              <a:rPr lang="zh-TW" altLang="en-US" sz="3000" dirty="0" smtClean="0">
                <a:latin typeface="Adobe 繁黑體 Std B" pitchFamily="34" charset="-120"/>
                <a:ea typeface="Adobe 繁黑體 Std B" pitchFamily="34" charset="-120"/>
                <a:sym typeface="Webdings" pitchFamily="18" charset="2"/>
              </a:rPr>
              <a:t>的設計師品牌衣服是假的</a:t>
            </a:r>
            <a:r>
              <a:rPr lang="zh-TW" altLang="en-US" sz="3000" dirty="0" smtClean="0">
                <a:latin typeface="Adobe 繁黑體 Std B" pitchFamily="34" charset="-120"/>
                <a:ea typeface="Adobe 繁黑體 Std B" pitchFamily="34" charset="-120"/>
                <a:sym typeface="Webdings" pitchFamily="18" charset="2"/>
              </a:rPr>
              <a:t>，</a:t>
            </a:r>
            <a:endParaRPr lang="en-US" altLang="zh-TW" sz="3000" dirty="0" smtClean="0">
              <a:latin typeface="Adobe 繁黑體 Std B" pitchFamily="34" charset="-120"/>
              <a:ea typeface="Adobe 繁黑體 Std B" pitchFamily="34" charset="-120"/>
              <a:sym typeface="Webdings" pitchFamily="18" charset="2"/>
            </a:endParaRPr>
          </a:p>
          <a:p>
            <a:pPr lvl="1"/>
            <a:r>
              <a:rPr lang="zh-TW" altLang="en-US" sz="3000" b="1" dirty="0" smtClean="0">
                <a:solidFill>
                  <a:srgbClr val="C00000"/>
                </a:solidFill>
                <a:latin typeface="Adobe 繁黑體 Std B" pitchFamily="34" charset="-120"/>
                <a:ea typeface="Adobe 繁黑體 Std B" pitchFamily="34" charset="-120"/>
                <a:sym typeface="Webdings" pitchFamily="18" charset="2"/>
              </a:rPr>
              <a:t>巴拉圭</a:t>
            </a:r>
            <a:r>
              <a:rPr lang="zh-TW" altLang="en-US" sz="3000" dirty="0" smtClean="0">
                <a:latin typeface="Adobe 繁黑體 Std B" pitchFamily="34" charset="-120"/>
                <a:ea typeface="Adobe 繁黑體 Std B" pitchFamily="34" charset="-120"/>
                <a:sym typeface="Webdings" pitchFamily="18" charset="2"/>
              </a:rPr>
              <a:t>則以仿製化妝品及品牌牛仔褲聞名</a:t>
            </a:r>
            <a:r>
              <a:rPr lang="zh-TW" altLang="en-US" sz="3000" dirty="0" smtClean="0">
                <a:latin typeface="Adobe 繁黑體 Std B" pitchFamily="34" charset="-120"/>
                <a:ea typeface="Adobe 繁黑體 Std B" pitchFamily="34" charset="-120"/>
                <a:sym typeface="Webdings" pitchFamily="18" charset="2"/>
              </a:rPr>
              <a:t>，</a:t>
            </a:r>
            <a:endParaRPr lang="en-US" altLang="zh-TW" sz="3000" dirty="0" smtClean="0">
              <a:latin typeface="Adobe 繁黑體 Std B" pitchFamily="34" charset="-120"/>
              <a:ea typeface="Adobe 繁黑體 Std B" pitchFamily="34" charset="-120"/>
              <a:sym typeface="Webdings" pitchFamily="18" charset="2"/>
            </a:endParaRPr>
          </a:p>
          <a:p>
            <a:pPr lvl="1"/>
            <a:r>
              <a:rPr lang="zh-TW" altLang="en-US" sz="3000" b="1" dirty="0" smtClean="0">
                <a:solidFill>
                  <a:srgbClr val="C00000"/>
                </a:solidFill>
                <a:latin typeface="Adobe 繁黑體 Std B" pitchFamily="34" charset="-120"/>
                <a:ea typeface="Adobe 繁黑體 Std B" pitchFamily="34" charset="-120"/>
                <a:sym typeface="Webdings" pitchFamily="18" charset="2"/>
              </a:rPr>
              <a:t>中國</a:t>
            </a:r>
            <a:r>
              <a:rPr lang="zh-TW" altLang="en-US" sz="3000" dirty="0" smtClean="0">
                <a:latin typeface="Adobe 繁黑體 Std B" pitchFamily="34" charset="-120"/>
                <a:ea typeface="Adobe 繁黑體 Std B" pitchFamily="34" charset="-120"/>
                <a:sym typeface="Webdings" pitchFamily="18" charset="2"/>
              </a:rPr>
              <a:t>堪</a:t>
            </a:r>
            <a:r>
              <a:rPr lang="zh-TW" altLang="en-US" sz="3000" dirty="0" smtClean="0">
                <a:latin typeface="Adobe 繁黑體 Std B" pitchFamily="34" charset="-120"/>
                <a:ea typeface="Adobe 繁黑體 Std B" pitchFamily="34" charset="-120"/>
                <a:sym typeface="Webdings" pitchFamily="18" charset="2"/>
              </a:rPr>
              <a:t>稱仿冒王國</a:t>
            </a:r>
            <a:r>
              <a:rPr lang="zh-TW" altLang="en-US" sz="3000" dirty="0" smtClean="0">
                <a:latin typeface="Adobe 繁黑體 Std B" pitchFamily="34" charset="-120"/>
                <a:ea typeface="Adobe 繁黑體 Std B" pitchFamily="34" charset="-120"/>
                <a:sym typeface="Webdings" pitchFamily="18" charset="2"/>
              </a:rPr>
              <a:t>。</a:t>
            </a:r>
            <a:endParaRPr lang="zh-TW" altLang="en-US" sz="3000"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TW" altLang="en-US" sz="5400" dirty="0" smtClean="0">
                <a:latin typeface="Adobe 繁黑體 Std B" pitchFamily="34" charset="-120"/>
                <a:ea typeface="Adobe 繁黑體 Std B" pitchFamily="34" charset="-120"/>
                <a:sym typeface="Webdings" pitchFamily="18" charset="2"/>
              </a:rPr>
              <a:t>違反競爭的</a:t>
            </a:r>
            <a:r>
              <a:rPr lang="zh-TW" altLang="en-US" sz="5400" dirty="0" smtClean="0">
                <a:latin typeface="Adobe 繁黑體 Std B" pitchFamily="34" charset="-120"/>
                <a:ea typeface="Adobe 繁黑體 Std B" pitchFamily="34" charset="-120"/>
                <a:sym typeface="Webdings" pitchFamily="18" charset="2"/>
              </a:rPr>
              <a:t>行為</a:t>
            </a:r>
            <a:r>
              <a:rPr lang="zh-CN" altLang="en-US" sz="5400" dirty="0" smtClean="0">
                <a:latin typeface="Adobe 繁黑體 Std B" pitchFamily="34" charset="-120"/>
                <a:ea typeface="Adobe 繁黑體 Std B" pitchFamily="34" charset="-120"/>
                <a:sym typeface="Webdings" pitchFamily="18" charset="2"/>
              </a:rPr>
              <a:t>：仿冒</a:t>
            </a:r>
            <a:endParaRPr lang="zh-TW" altLang="en-US" sz="5400" b="1" dirty="0" smtClean="0">
              <a:latin typeface="微軟正黑體" pitchFamily="34" charset="-120"/>
              <a:ea typeface="微軟正黑體" pitchFamily="34"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1772816"/>
            <a:ext cx="6400800" cy="2646784"/>
          </a:xfrm>
        </p:spPr>
        <p:txBody>
          <a:bodyPr>
            <a:normAutofit fontScale="92500" lnSpcReduction="20000"/>
          </a:bodyPr>
          <a:lstStyle/>
          <a:p>
            <a:r>
              <a:rPr lang="zh-TW" altLang="en-US" sz="6000" b="1" dirty="0" smtClean="0">
                <a:latin typeface="微軟正黑體" pitchFamily="34" charset="-120"/>
                <a:ea typeface="微軟正黑體" pitchFamily="34" charset="-120"/>
              </a:rPr>
              <a:t>壟斷</a:t>
            </a:r>
            <a:r>
              <a:rPr lang="zh-CN" altLang="en-US" sz="6000" b="1" dirty="0" smtClean="0">
                <a:latin typeface="微軟正黑體" pitchFamily="34" charset="-120"/>
                <a:ea typeface="微軟正黑體" pitchFamily="34" charset="-120"/>
              </a:rPr>
              <a:t>，反</a:t>
            </a:r>
            <a:r>
              <a:rPr lang="zh-TW" altLang="en-US" sz="6000" b="1" dirty="0" smtClean="0">
                <a:latin typeface="微軟正黑體" pitchFamily="34" charset="-120"/>
                <a:ea typeface="微軟正黑體" pitchFamily="34" charset="-120"/>
              </a:rPr>
              <a:t>壟斷</a:t>
            </a:r>
            <a:endParaRPr lang="en-US" altLang="zh-TW" sz="6000" b="1" dirty="0" smtClean="0">
              <a:latin typeface="微軟正黑體" pitchFamily="34" charset="-120"/>
              <a:ea typeface="微軟正黑體" pitchFamily="34" charset="-120"/>
            </a:endParaRPr>
          </a:p>
          <a:p>
            <a:r>
              <a:rPr lang="zh-CN" altLang="en-US" sz="6000" b="1" dirty="0" smtClean="0">
                <a:latin typeface="微軟正黑體" pitchFamily="34" charset="-120"/>
                <a:ea typeface="微軟正黑體" pitchFamily="34" charset="-120"/>
              </a:rPr>
              <a:t>公平交易法</a:t>
            </a:r>
            <a:endParaRPr lang="en-US" altLang="zh-CN" sz="6000" b="1" dirty="0" smtClean="0">
              <a:latin typeface="微軟正黑體" pitchFamily="34" charset="-120"/>
              <a:ea typeface="微軟正黑體" pitchFamily="34" charset="-120"/>
            </a:endParaRPr>
          </a:p>
          <a:p>
            <a:r>
              <a:rPr lang="zh-TW" altLang="en-US" sz="6000" b="1" dirty="0" smtClean="0">
                <a:latin typeface="微軟正黑體" pitchFamily="34" charset="-120"/>
                <a:ea typeface="微軟正黑體" pitchFamily="34" charset="-120"/>
              </a:rPr>
              <a:t>反托拉斯</a:t>
            </a:r>
            <a:r>
              <a:rPr lang="zh-CN" altLang="en-US" sz="6000" b="1" dirty="0" smtClean="0">
                <a:latin typeface="微軟正黑體" pitchFamily="34" charset="-120"/>
                <a:ea typeface="微軟正黑體" pitchFamily="34" charset="-120"/>
              </a:rPr>
              <a:t>法</a:t>
            </a:r>
            <a:endParaRPr lang="zh-TW" sz="60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5496" y="1484784"/>
            <a:ext cx="8686800" cy="5257800"/>
          </a:xfrm>
        </p:spPr>
        <p:txBody>
          <a:bodyPr>
            <a:noAutofit/>
          </a:bodyPr>
          <a:lstStyle/>
          <a:p>
            <a:r>
              <a:rPr lang="zh-TW" altLang="en-US" sz="3400" dirty="0" smtClean="0">
                <a:latin typeface="Adobe 繁黑體 Std B" pitchFamily="34" charset="-120"/>
                <a:ea typeface="Adobe 繁黑體 Std B" pitchFamily="34" charset="-120"/>
              </a:rPr>
              <a:t>一個理想</a:t>
            </a:r>
            <a:r>
              <a:rPr lang="zh-TW" altLang="en-US" sz="3400" dirty="0" smtClean="0">
                <a:latin typeface="Adobe 繁黑體 Std B" pitchFamily="34" charset="-120"/>
                <a:ea typeface="Adobe 繁黑體 Std B" pitchFamily="34" charset="-120"/>
              </a:rPr>
              <a:t>的</a:t>
            </a:r>
            <a:r>
              <a:rPr lang="zh-CN" altLang="en-US" sz="3400" b="1" dirty="0" smtClean="0">
                <a:solidFill>
                  <a:srgbClr val="C00000"/>
                </a:solidFill>
                <a:latin typeface="Adobe 繁黑體 Std B" pitchFamily="34" charset="-120"/>
                <a:ea typeface="Adobe 繁黑體 Std B" pitchFamily="34" charset="-120"/>
              </a:rPr>
              <a:t>自由</a:t>
            </a:r>
            <a:r>
              <a:rPr lang="zh-TW" altLang="en-US" sz="3400" b="1" dirty="0" smtClean="0">
                <a:solidFill>
                  <a:srgbClr val="C00000"/>
                </a:solidFill>
                <a:latin typeface="Adobe 繁黑體 Std B" pitchFamily="34" charset="-120"/>
                <a:ea typeface="Adobe 繁黑體 Std B" pitchFamily="34" charset="-120"/>
              </a:rPr>
              <a:t>競爭市場</a:t>
            </a:r>
            <a:r>
              <a:rPr lang="zh-TW" altLang="en-US" sz="3400" dirty="0" smtClean="0">
                <a:latin typeface="Adobe 繁黑體 Std B" pitchFamily="34" charset="-120"/>
                <a:ea typeface="Adobe 繁黑體 Std B" pitchFamily="34" charset="-120"/>
              </a:rPr>
              <a:t>擁有</a:t>
            </a:r>
            <a:r>
              <a:rPr lang="zh-TW" altLang="en-US" sz="3400" dirty="0" smtClean="0">
                <a:latin typeface="Adobe 繁黑體 Std B" pitchFamily="34" charset="-120"/>
                <a:ea typeface="Adobe 繁黑體 Std B" pitchFamily="34" charset="-120"/>
              </a:rPr>
              <a:t>下列特質</a:t>
            </a:r>
            <a:r>
              <a:rPr lang="zh-TW" altLang="en-US" sz="3400" dirty="0" smtClean="0">
                <a:latin typeface="Adobe 繁黑體 Std B" pitchFamily="34" charset="-120"/>
                <a:ea typeface="Adobe 繁黑體 Std B" pitchFamily="34" charset="-120"/>
              </a:rPr>
              <a:t>： </a:t>
            </a:r>
          </a:p>
          <a:p>
            <a:pPr lvl="1"/>
            <a:r>
              <a:rPr lang="en-US" altLang="zh-TW" dirty="0" smtClean="0">
                <a:latin typeface="Adobe 繁黑體 Std B" pitchFamily="34" charset="-120"/>
                <a:ea typeface="Adobe 繁黑體 Std B" pitchFamily="34" charset="-120"/>
              </a:rPr>
              <a:t>1</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在這個市場中有數目很多的買家賣家，</a:t>
            </a:r>
            <a:r>
              <a:rPr lang="zh-TW" altLang="en-US" dirty="0" smtClean="0">
                <a:latin typeface="Adobe 繁黑體 Std B" pitchFamily="34" charset="-120"/>
                <a:ea typeface="Adobe 繁黑體 Std B" pitchFamily="34" charset="-120"/>
              </a:rPr>
              <a:t>他們</a:t>
            </a:r>
            <a:r>
              <a:rPr lang="zh-TW" altLang="en-US" u="sng" dirty="0" smtClean="0">
                <a:solidFill>
                  <a:srgbClr val="C00000"/>
                </a:solidFill>
                <a:latin typeface="Adobe 繁黑體 Std B" pitchFamily="34" charset="-120"/>
                <a:ea typeface="Adobe 繁黑體 Std B" pitchFamily="34" charset="-120"/>
              </a:rPr>
              <a:t>沒有一個擁有數量可觀的市場占有率</a:t>
            </a:r>
            <a:r>
              <a:rPr lang="zh-TW" altLang="en-US" dirty="0" smtClean="0">
                <a:latin typeface="Adobe 繁黑體 Std B" pitchFamily="34" charset="-120"/>
                <a:ea typeface="Adobe 繁黑體 Std B" pitchFamily="34" charset="-120"/>
              </a:rPr>
              <a:t>。</a:t>
            </a:r>
            <a:endParaRPr lang="en-US" altLang="zh-TW" dirty="0" smtClean="0">
              <a:latin typeface="Adobe 繁黑體 Std B" pitchFamily="34" charset="-120"/>
              <a:ea typeface="Adobe 繁黑體 Std B" pitchFamily="34" charset="-120"/>
            </a:endParaRPr>
          </a:p>
          <a:p>
            <a:pPr lvl="1"/>
            <a:r>
              <a:rPr lang="en-US" altLang="zh-TW" dirty="0" smtClean="0">
                <a:latin typeface="Adobe 繁黑體 Std B" pitchFamily="34" charset="-120"/>
                <a:ea typeface="Adobe 繁黑體 Std B" pitchFamily="34" charset="-120"/>
              </a:rPr>
              <a:t>2</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所有買家賣家都</a:t>
            </a:r>
            <a:r>
              <a:rPr lang="zh-TW" altLang="en-US" b="1" dirty="0" smtClean="0">
                <a:solidFill>
                  <a:srgbClr val="C00000"/>
                </a:solidFill>
                <a:latin typeface="Adobe 繁黑體 Std B" pitchFamily="34" charset="-120"/>
                <a:ea typeface="Adobe 繁黑體 Std B" pitchFamily="34" charset="-120"/>
              </a:rPr>
              <a:t>可以自由及即時</a:t>
            </a:r>
            <a:r>
              <a:rPr lang="zh-TW" altLang="en-US" dirty="0" smtClean="0">
                <a:latin typeface="Adobe 繁黑體 Std B" pitchFamily="34" charset="-120"/>
                <a:ea typeface="Adobe 繁黑體 Std B" pitchFamily="34" charset="-120"/>
              </a:rPr>
              <a:t>進入或</a:t>
            </a:r>
            <a:r>
              <a:rPr lang="zh-TW" altLang="en-US" dirty="0" smtClean="0">
                <a:latin typeface="Adobe 繁黑體 Std B" pitchFamily="34" charset="-120"/>
                <a:ea typeface="Adobe 繁黑體 Std B" pitchFamily="34" charset="-120"/>
              </a:rPr>
              <a:t>退出</a:t>
            </a:r>
            <a:r>
              <a:rPr lang="zh-TW" altLang="en-US" dirty="0" smtClean="0">
                <a:latin typeface="Adobe 繁黑體 Std B" pitchFamily="34" charset="-120"/>
                <a:ea typeface="Adobe 繁黑體 Std B" pitchFamily="34" charset="-120"/>
              </a:rPr>
              <a:t>市場。 </a:t>
            </a:r>
          </a:p>
          <a:p>
            <a:pPr lvl="1"/>
            <a:r>
              <a:rPr lang="en-US" altLang="zh-TW" dirty="0" smtClean="0">
                <a:latin typeface="Adobe 繁黑體 Std B" pitchFamily="34" charset="-120"/>
                <a:ea typeface="Adobe 繁黑體 Std B" pitchFamily="34" charset="-120"/>
              </a:rPr>
              <a:t>3.</a:t>
            </a:r>
            <a:r>
              <a:rPr lang="zh-TW" altLang="en-US" dirty="0" smtClean="0">
                <a:latin typeface="Adobe 繁黑體 Std B" pitchFamily="34" charset="-120"/>
                <a:ea typeface="Adobe 繁黑體 Std B" pitchFamily="34" charset="-120"/>
              </a:rPr>
              <a:t>每一個買家及賣家對其他的買家及</a:t>
            </a:r>
            <a:r>
              <a:rPr lang="zh-TW" altLang="en-US" dirty="0" smtClean="0">
                <a:latin typeface="Adobe 繁黑體 Std B" pitchFamily="34" charset="-120"/>
                <a:ea typeface="Adobe 繁黑體 Std B" pitchFamily="34" charset="-120"/>
              </a:rPr>
              <a:t>賣家</a:t>
            </a:r>
            <a:r>
              <a:rPr lang="zh-TW" altLang="en-US" dirty="0" smtClean="0">
                <a:latin typeface="Adobe 繁黑體 Std B" pitchFamily="34" charset="-120"/>
                <a:ea typeface="Adobe 繁黑體 Std B" pitchFamily="34" charset="-120"/>
              </a:rPr>
              <a:t>正在做的事，都有完全及完美的</a:t>
            </a:r>
            <a:r>
              <a:rPr lang="zh-TW" altLang="en-US" dirty="0" smtClean="0">
                <a:latin typeface="Adobe 繁黑體 Std B" pitchFamily="34" charset="-120"/>
                <a:ea typeface="Adobe 繁黑體 Std B" pitchFamily="34" charset="-120"/>
              </a:rPr>
              <a:t>資訊</a:t>
            </a:r>
            <a:r>
              <a:rPr lang="zh-CN" altLang="en-US" dirty="0" smtClean="0">
                <a:latin typeface="Adobe 繁黑體 Std B" pitchFamily="34" charset="-120"/>
                <a:ea typeface="Adobe 繁黑體 Std B" pitchFamily="34" charset="-120"/>
              </a:rPr>
              <a:t>（</a:t>
            </a:r>
            <a:r>
              <a:rPr lang="zh-CN" altLang="en-US" b="1" u="sng" dirty="0" smtClean="0">
                <a:solidFill>
                  <a:srgbClr val="C00000"/>
                </a:solidFill>
                <a:latin typeface="Adobe 繁黑體 Std B" pitchFamily="34" charset="-120"/>
                <a:ea typeface="Adobe 繁黑體 Std B" pitchFamily="34" charset="-120"/>
              </a:rPr>
              <a:t>資訊透明公開</a:t>
            </a:r>
            <a:r>
              <a:rPr lang="zh-CN" altLang="en-US"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a:t>
            </a:r>
            <a:endParaRPr lang="en-US" altLang="zh-TW" dirty="0" smtClean="0">
              <a:latin typeface="Adobe 繁黑體 Std B" pitchFamily="34" charset="-120"/>
              <a:ea typeface="Adobe 繁黑體 Std B" pitchFamily="34" charset="-120"/>
            </a:endParaRPr>
          </a:p>
          <a:p>
            <a:pPr lvl="1"/>
            <a:r>
              <a:rPr lang="en-US" altLang="zh-TW" dirty="0" smtClean="0">
                <a:latin typeface="Adobe 繁黑體 Std B" pitchFamily="34" charset="-120"/>
                <a:ea typeface="Adobe 繁黑體 Std B" pitchFamily="34" charset="-120"/>
              </a:rPr>
              <a:t>4.</a:t>
            </a:r>
            <a:r>
              <a:rPr lang="zh-TW" altLang="en-US" dirty="0" smtClean="0">
                <a:latin typeface="Adobe 繁黑體 Std B" pitchFamily="34" charset="-120"/>
                <a:ea typeface="Adobe 繁黑體 Std B" pitchFamily="34" charset="-120"/>
              </a:rPr>
              <a:t>在市場上發售的產品彼此之間相當</a:t>
            </a:r>
            <a:r>
              <a:rPr lang="zh-TW" altLang="en-US" dirty="0" smtClean="0">
                <a:latin typeface="Adobe 繁黑體 Std B" pitchFamily="34" charset="-120"/>
                <a:ea typeface="Adobe 繁黑體 Std B" pitchFamily="34" charset="-120"/>
              </a:rPr>
              <a:t>類似，導致</a:t>
            </a:r>
            <a:r>
              <a:rPr lang="zh-TW" altLang="en-US" dirty="0" smtClean="0">
                <a:latin typeface="Adobe 繁黑體 Std B" pitchFamily="34" charset="-120"/>
                <a:ea typeface="Adobe 繁黑體 Std B" pitchFamily="34" charset="-120"/>
              </a:rPr>
              <a:t>無人在乎誰在賣或跟誰買。</a:t>
            </a:r>
          </a:p>
          <a:p>
            <a:pPr lvl="1"/>
            <a:r>
              <a:rPr lang="en-US" altLang="zh-TW" dirty="0" smtClean="0">
                <a:latin typeface="Adobe 繁黑體 Std B" pitchFamily="34" charset="-120"/>
                <a:ea typeface="Adobe 繁黑體 Std B" pitchFamily="34" charset="-120"/>
              </a:rPr>
              <a:t>5.</a:t>
            </a:r>
            <a:r>
              <a:rPr lang="zh-TW" altLang="en-US" dirty="0" smtClean="0">
                <a:latin typeface="Adobe 繁黑體 Std B" pitchFamily="34" charset="-120"/>
                <a:ea typeface="Adobe 繁黑體 Std B" pitchFamily="34" charset="-120"/>
              </a:rPr>
              <a:t>生產或使用在市場買賣的產品的成本</a:t>
            </a:r>
            <a:r>
              <a:rPr lang="zh-TW" altLang="en-US" dirty="0" smtClean="0">
                <a:latin typeface="Adobe 繁黑體 Std B" pitchFamily="34" charset="-120"/>
                <a:ea typeface="Adobe 繁黑體 Std B" pitchFamily="34" charset="-120"/>
              </a:rPr>
              <a:t>及效益</a:t>
            </a:r>
            <a:r>
              <a:rPr lang="zh-TW" altLang="en-US" dirty="0" smtClean="0">
                <a:latin typeface="Adobe 繁黑體 Std B" pitchFamily="34" charset="-120"/>
                <a:ea typeface="Adobe 繁黑體 Std B" pitchFamily="34" charset="-120"/>
              </a:rPr>
              <a:t>完全由買家或賣家來承擔或享用</a:t>
            </a:r>
            <a:r>
              <a:rPr lang="zh-TW" altLang="en-US" dirty="0" smtClean="0">
                <a:latin typeface="Adobe 繁黑體 Std B" pitchFamily="34" charset="-120"/>
                <a:ea typeface="Adobe 繁黑體 Std B" pitchFamily="34" charset="-120"/>
              </a:rPr>
              <a:t>，而</a:t>
            </a:r>
            <a:r>
              <a:rPr lang="zh-TW" altLang="en-US" dirty="0" smtClean="0">
                <a:latin typeface="Adobe 繁黑體 Std B" pitchFamily="34" charset="-120"/>
                <a:ea typeface="Adobe 繁黑體 Std B" pitchFamily="34" charset="-120"/>
              </a:rPr>
              <a:t>不用第三者來承擔這些成本或享受</a:t>
            </a:r>
            <a:r>
              <a:rPr lang="zh-TW" altLang="en-US" dirty="0" smtClean="0">
                <a:latin typeface="Adobe 繁黑體 Std B" pitchFamily="34" charset="-120"/>
                <a:ea typeface="Adobe 繁黑體 Std B" pitchFamily="34" charset="-120"/>
              </a:rPr>
              <a:t>效益</a:t>
            </a:r>
            <a:r>
              <a:rPr lang="zh-TW" altLang="en-US" dirty="0" smtClean="0">
                <a:latin typeface="Adobe 繁黑體 Std B" pitchFamily="34" charset="-120"/>
                <a:ea typeface="Adobe 繁黑體 Std B" pitchFamily="34" charset="-120"/>
              </a:rPr>
              <a:t>。 </a:t>
            </a:r>
          </a:p>
          <a:p>
            <a:pPr lvl="1"/>
            <a:endParaRPr lang="zh-TW" altLang="en-US"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a:bodyPr>
          <a:lstStyle/>
          <a:p>
            <a:pPr algn="ctr"/>
            <a:r>
              <a:rPr lang="zh-TW" altLang="en-US" sz="5400" b="1" dirty="0" smtClean="0">
                <a:solidFill>
                  <a:schemeClr val="tx2"/>
                </a:solidFill>
                <a:latin typeface="標楷體" pitchFamily="65" charset="-120"/>
                <a:ea typeface="標楷體" pitchFamily="65" charset="-120"/>
                <a:sym typeface="Webdings" pitchFamily="18" charset="2"/>
              </a:rPr>
              <a:t>自由市場與競爭的效益</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sz="3600" dirty="0" smtClean="0">
                <a:latin typeface="Adobe 繁黑體 Std B" pitchFamily="34" charset="-120"/>
                <a:ea typeface="Adobe 繁黑體 Std B" pitchFamily="34" charset="-120"/>
              </a:rPr>
              <a:t>歐盟</a:t>
            </a:r>
            <a:r>
              <a:rPr lang="zh-TW" altLang="en-US" sz="3600" dirty="0" smtClean="0">
                <a:latin typeface="Adobe 繁黑體 Std B" pitchFamily="34" charset="-120"/>
                <a:ea typeface="Adobe 繁黑體 Std B" pitchFamily="34" charset="-120"/>
              </a:rPr>
              <a:t>重罰微軟壟斷行為 </a:t>
            </a:r>
          </a:p>
          <a:p>
            <a:pPr lvl="1"/>
            <a:r>
              <a:rPr lang="zh-TW" altLang="en-US" sz="3200" dirty="0" smtClean="0">
                <a:latin typeface="Adobe 繁黑體 Std B" pitchFamily="34" charset="-120"/>
                <a:ea typeface="Adobe 繁黑體 Std B" pitchFamily="34" charset="-120"/>
              </a:rPr>
              <a:t> </a:t>
            </a:r>
            <a:r>
              <a:rPr lang="en-US" altLang="zh-TW" sz="3200" dirty="0" smtClean="0">
                <a:latin typeface="Adobe 繁黑體 Std B" pitchFamily="34" charset="-120"/>
                <a:ea typeface="Adobe 繁黑體 Std B" pitchFamily="34" charset="-120"/>
              </a:rPr>
              <a:t>2004</a:t>
            </a:r>
            <a:r>
              <a:rPr lang="zh-TW" altLang="en-US" sz="3200" dirty="0" smtClean="0">
                <a:latin typeface="Adobe 繁黑體 Std B" pitchFamily="34" charset="-120"/>
                <a:ea typeface="Adobe 繁黑體 Std B" pitchFamily="34" charset="-120"/>
              </a:rPr>
              <a:t>年</a:t>
            </a:r>
            <a:r>
              <a:rPr lang="en-US" altLang="zh-TW" sz="3200" dirty="0" smtClean="0">
                <a:latin typeface="Adobe 繁黑體 Std B" pitchFamily="34" charset="-120"/>
                <a:ea typeface="Adobe 繁黑體 Std B" pitchFamily="34" charset="-120"/>
              </a:rPr>
              <a:t>3</a:t>
            </a:r>
            <a:r>
              <a:rPr lang="zh-TW" altLang="en-US" sz="3200" dirty="0" smtClean="0">
                <a:latin typeface="Adobe 繁黑體 Std B" pitchFamily="34" charset="-120"/>
                <a:ea typeface="Adobe 繁黑體 Std B" pitchFamily="34" charset="-120"/>
              </a:rPr>
              <a:t>月</a:t>
            </a:r>
            <a:r>
              <a:rPr lang="zh-TW" altLang="en-US" sz="3200" dirty="0" smtClean="0">
                <a:latin typeface="Adobe 繁黑體 Std B" pitchFamily="34" charset="-120"/>
                <a:ea typeface="Adobe 繁黑體 Std B" pitchFamily="34" charset="-120"/>
              </a:rPr>
              <a:t>歐盟對</a:t>
            </a:r>
            <a:r>
              <a:rPr lang="zh-TW" altLang="en-US" sz="3200" dirty="0" smtClean="0">
                <a:latin typeface="Adobe 繁黑體 Std B" pitchFamily="34" charset="-120"/>
                <a:ea typeface="Adobe 繁黑體 Std B" pitchFamily="34" charset="-120"/>
              </a:rPr>
              <a:t>微軟（</a:t>
            </a:r>
            <a:r>
              <a:rPr lang="en-US" altLang="zh-TW" sz="3200" dirty="0" smtClean="0">
                <a:latin typeface="Adobe 繁黑體 Std B" pitchFamily="34" charset="-120"/>
                <a:ea typeface="Adobe 繁黑體 Std B" pitchFamily="34" charset="-120"/>
              </a:rPr>
              <a:t>Microsoft</a:t>
            </a:r>
            <a:r>
              <a:rPr lang="zh-TW" altLang="en-US" sz="3200" dirty="0" smtClean="0">
                <a:latin typeface="Adobe 繁黑體 Std B" pitchFamily="34" charset="-120"/>
                <a:ea typeface="Adobe 繁黑體 Std B" pitchFamily="34" charset="-120"/>
              </a:rPr>
              <a:t>）</a:t>
            </a:r>
            <a:r>
              <a:rPr lang="zh-CN" altLang="en-US" sz="3200" dirty="0" smtClean="0">
                <a:latin typeface="Adobe 繁黑體 Std B" pitchFamily="34" charset="-120"/>
                <a:ea typeface="Adobe 繁黑體 Std B" pitchFamily="34" charset="-120"/>
              </a:rPr>
              <a:t>控訴的</a:t>
            </a:r>
            <a:r>
              <a:rPr lang="zh-TW" altLang="en-US" sz="3200" b="1" dirty="0" smtClean="0">
                <a:solidFill>
                  <a:srgbClr val="C00000"/>
                </a:solidFill>
                <a:latin typeface="Adobe 繁黑體 Std B" pitchFamily="34" charset="-120"/>
                <a:ea typeface="Adobe 繁黑體 Std B" pitchFamily="34" charset="-120"/>
              </a:rPr>
              <a:t>反</a:t>
            </a:r>
            <a:r>
              <a:rPr lang="zh-TW" altLang="en-US" sz="3200" b="1" dirty="0" smtClean="0">
                <a:solidFill>
                  <a:srgbClr val="C00000"/>
                </a:solidFill>
                <a:latin typeface="Adobe 繁黑體 Std B" pitchFamily="34" charset="-120"/>
                <a:ea typeface="Adobe 繁黑體 Std B" pitchFamily="34" charset="-120"/>
              </a:rPr>
              <a:t>競爭官司</a:t>
            </a:r>
            <a:r>
              <a:rPr lang="zh-TW" altLang="en-US" sz="3200" dirty="0" smtClean="0">
                <a:latin typeface="Adobe 繁黑體 Std B" pitchFamily="34" charset="-120"/>
                <a:ea typeface="Adobe 繁黑體 Std B" pitchFamily="34" charset="-120"/>
              </a:rPr>
              <a:t>作出判決</a:t>
            </a:r>
            <a:r>
              <a:rPr lang="zh-TW" altLang="en-US" sz="3200" dirty="0" smtClean="0">
                <a:latin typeface="Adobe 繁黑體 Std B" pitchFamily="34" charset="-120"/>
                <a:ea typeface="Adobe 繁黑體 Std B" pitchFamily="34" charset="-120"/>
              </a:rPr>
              <a:t>，</a:t>
            </a:r>
            <a:endParaRPr lang="en-US" altLang="zh-TW" sz="3200" dirty="0" smtClean="0">
              <a:latin typeface="Adobe 繁黑體 Std B" pitchFamily="34" charset="-120"/>
              <a:ea typeface="Adobe 繁黑體 Std B" pitchFamily="34" charset="-120"/>
            </a:endParaRPr>
          </a:p>
          <a:p>
            <a:pPr lvl="1"/>
            <a:r>
              <a:rPr lang="zh-TW" altLang="en-US" sz="3200" dirty="0" smtClean="0">
                <a:latin typeface="Adobe 繁黑體 Std B" pitchFamily="34" charset="-120"/>
                <a:ea typeface="Adobe 繁黑體 Std B" pitchFamily="34" charset="-120"/>
              </a:rPr>
              <a:t>判</a:t>
            </a:r>
            <a:r>
              <a:rPr lang="zh-TW" altLang="en-US" sz="3200" dirty="0" smtClean="0">
                <a:latin typeface="Adobe 繁黑體 Std B" pitchFamily="34" charset="-120"/>
                <a:ea typeface="Adobe 繁黑體 Std B" pitchFamily="34" charset="-120"/>
              </a:rPr>
              <a:t>微軟觸犯歐盟反托拉斯</a:t>
            </a:r>
            <a:r>
              <a:rPr lang="en-US" altLang="zh-TW" sz="3200" dirty="0" smtClean="0">
                <a:latin typeface="Adobe 繁黑體 Std B" pitchFamily="34" charset="-120"/>
                <a:ea typeface="Adobe 繁黑體 Std B" pitchFamily="34" charset="-120"/>
              </a:rPr>
              <a:t>(</a:t>
            </a:r>
            <a:r>
              <a:rPr lang="en-US" altLang="zh-TW" sz="3200" dirty="0" smtClean="0"/>
              <a:t>Antitrust</a:t>
            </a:r>
            <a:r>
              <a:rPr lang="en-US" altLang="zh-TW" sz="3200" dirty="0" smtClean="0">
                <a:latin typeface="Adobe 繁黑體 Std B" pitchFamily="34" charset="-120"/>
                <a:ea typeface="Adobe 繁黑體 Std B" pitchFamily="34" charset="-120"/>
              </a:rPr>
              <a:t>)</a:t>
            </a:r>
            <a:r>
              <a:rPr lang="zh-TW" altLang="en-US" sz="3200" dirty="0" smtClean="0">
                <a:latin typeface="Adobe 繁黑體 Std B" pitchFamily="34" charset="-120"/>
                <a:ea typeface="Adobe 繁黑體 Std B" pitchFamily="34" charset="-120"/>
              </a:rPr>
              <a:t>法規，</a:t>
            </a:r>
            <a:endParaRPr lang="en-US" altLang="zh-TW" sz="3200" dirty="0" smtClean="0">
              <a:latin typeface="Adobe 繁黑體 Std B" pitchFamily="34" charset="-120"/>
              <a:ea typeface="Adobe 繁黑體 Std B" pitchFamily="34" charset="-120"/>
            </a:endParaRPr>
          </a:p>
          <a:p>
            <a:pPr lvl="1"/>
            <a:r>
              <a:rPr lang="zh-TW" altLang="en-US" sz="3200" dirty="0" smtClean="0">
                <a:latin typeface="Adobe 繁黑體 Std B" pitchFamily="34" charset="-120"/>
                <a:ea typeface="Adobe 繁黑體 Std B" pitchFamily="34" charset="-120"/>
              </a:rPr>
              <a:t>被</a:t>
            </a:r>
            <a:r>
              <a:rPr lang="zh-TW" altLang="en-US" sz="3200" dirty="0" smtClean="0">
                <a:latin typeface="Adobe 繁黑體 Std B" pitchFamily="34" charset="-120"/>
                <a:ea typeface="Adobe 繁黑體 Std B" pitchFamily="34" charset="-120"/>
              </a:rPr>
              <a:t>罰</a:t>
            </a:r>
            <a:r>
              <a:rPr lang="en-US" altLang="zh-TW" sz="3200" dirty="0" smtClean="0">
                <a:latin typeface="Adobe 繁黑體 Std B" pitchFamily="34" charset="-120"/>
                <a:ea typeface="Adobe 繁黑體 Std B" pitchFamily="34" charset="-120"/>
              </a:rPr>
              <a:t>4</a:t>
            </a:r>
            <a:r>
              <a:rPr lang="zh-TW" altLang="en-US" sz="3200" dirty="0" smtClean="0">
                <a:latin typeface="Adobe 繁黑體 Std B" pitchFamily="34" charset="-120"/>
                <a:ea typeface="Adobe 繁黑體 Std B" pitchFamily="34" charset="-120"/>
              </a:rPr>
              <a:t>億</a:t>
            </a:r>
            <a:r>
              <a:rPr lang="en-US" altLang="zh-TW" sz="3200" dirty="0" smtClean="0">
                <a:latin typeface="Adobe 繁黑體 Std B" pitchFamily="34" charset="-120"/>
                <a:ea typeface="Adobe 繁黑體 Std B" pitchFamily="34" charset="-120"/>
              </a:rPr>
              <a:t>9700</a:t>
            </a:r>
            <a:r>
              <a:rPr lang="zh-TW" altLang="en-US" sz="3200" dirty="0" smtClean="0">
                <a:latin typeface="Adobe 繁黑體 Std B" pitchFamily="34" charset="-120"/>
                <a:ea typeface="Adobe 繁黑體 Std B" pitchFamily="34" charset="-120"/>
              </a:rPr>
              <a:t>歐元（</a:t>
            </a:r>
            <a:r>
              <a:rPr lang="en-US" altLang="zh-TW" sz="3200" dirty="0" smtClean="0">
                <a:latin typeface="Adobe 繁黑體 Std B" pitchFamily="34" charset="-120"/>
                <a:ea typeface="Adobe 繁黑體 Std B" pitchFamily="34" charset="-120"/>
              </a:rPr>
              <a:t>6</a:t>
            </a:r>
            <a:r>
              <a:rPr lang="zh-TW" altLang="en-US" sz="3200" dirty="0" smtClean="0">
                <a:latin typeface="Adobe 繁黑體 Std B" pitchFamily="34" charset="-120"/>
                <a:ea typeface="Adobe 繁黑體 Std B" pitchFamily="34" charset="-120"/>
              </a:rPr>
              <a:t>億</a:t>
            </a:r>
            <a:r>
              <a:rPr lang="en-US" altLang="zh-TW" sz="3200" dirty="0" smtClean="0">
                <a:latin typeface="Adobe 繁黑體 Std B" pitchFamily="34" charset="-120"/>
                <a:ea typeface="Adobe 繁黑體 Std B" pitchFamily="34" charset="-120"/>
              </a:rPr>
              <a:t>1300</a:t>
            </a:r>
            <a:r>
              <a:rPr lang="zh-TW" altLang="en-US" sz="3200" dirty="0" smtClean="0">
                <a:latin typeface="Adobe 繁黑體 Std B" pitchFamily="34" charset="-120"/>
                <a:ea typeface="Adobe 繁黑體 Std B" pitchFamily="34" charset="-120"/>
              </a:rPr>
              <a:t>萬美元</a:t>
            </a:r>
            <a:r>
              <a:rPr lang="zh-TW" altLang="en-US" sz="3200" dirty="0" smtClean="0">
                <a:latin typeface="Adobe 繁黑體 Std B" pitchFamily="34" charset="-120"/>
                <a:ea typeface="Adobe 繁黑體 Std B" pitchFamily="34" charset="-120"/>
              </a:rPr>
              <a:t>）</a:t>
            </a:r>
            <a:r>
              <a:rPr lang="zh-TW" altLang="en-US" sz="3200" dirty="0" smtClean="0">
                <a:latin typeface="Adobe 繁黑體 Std B" pitchFamily="34" charset="-120"/>
                <a:ea typeface="Adobe 繁黑體 Std B" pitchFamily="34" charset="-120"/>
              </a:rPr>
              <a:t>，</a:t>
            </a:r>
            <a:endParaRPr lang="en-US" altLang="zh-TW" sz="3200" dirty="0" smtClean="0">
              <a:latin typeface="Adobe 繁黑體 Std B" pitchFamily="34" charset="-120"/>
              <a:ea typeface="Adobe 繁黑體 Std B" pitchFamily="34" charset="-120"/>
            </a:endParaRPr>
          </a:p>
          <a:p>
            <a:pPr lvl="1"/>
            <a:r>
              <a:rPr lang="zh-TW" altLang="en-US" sz="3200" dirty="0" smtClean="0">
                <a:latin typeface="Adobe 繁黑體 Std B" pitchFamily="34" charset="-120"/>
                <a:ea typeface="Adobe 繁黑體 Std B" pitchFamily="34" charset="-120"/>
              </a:rPr>
              <a:t>是</a:t>
            </a:r>
            <a:r>
              <a:rPr lang="zh-TW" altLang="en-US" sz="3200" dirty="0" smtClean="0">
                <a:latin typeface="Adobe 繁黑體 Std B" pitchFamily="34" charset="-120"/>
                <a:ea typeface="Adobe 繁黑體 Std B" pitchFamily="34" charset="-120"/>
              </a:rPr>
              <a:t>歐洲委員會有史以來最大的一宗</a:t>
            </a:r>
            <a:r>
              <a:rPr lang="zh-TW" altLang="en-US" sz="3200" dirty="0" smtClean="0">
                <a:latin typeface="Adobe 繁黑體 Std B" pitchFamily="34" charset="-120"/>
                <a:ea typeface="Adobe 繁黑體 Std B" pitchFamily="34" charset="-120"/>
              </a:rPr>
              <a:t>罰款</a:t>
            </a:r>
            <a:r>
              <a:rPr lang="zh-TW" altLang="en-US" sz="3200" dirty="0" smtClean="0">
                <a:latin typeface="Adobe 繁黑體 Std B" pitchFamily="34" charset="-120"/>
                <a:ea typeface="Adobe 繁黑體 Std B" pitchFamily="34" charset="-120"/>
              </a:rPr>
              <a:t>。 </a:t>
            </a:r>
            <a:endParaRPr lang="en-US" altLang="zh-TW" sz="3200" dirty="0" smtClean="0">
              <a:latin typeface="Adobe 繁黑體 Std B" pitchFamily="34" charset="-120"/>
              <a:ea typeface="Adobe 繁黑體 Std B" pitchFamily="34" charset="-120"/>
            </a:endParaRPr>
          </a:p>
          <a:p>
            <a:r>
              <a:rPr lang="zh-TW" altLang="en-US" sz="3600" b="1" dirty="0" smtClean="0">
                <a:solidFill>
                  <a:srgbClr val="C00000"/>
                </a:solidFill>
                <a:latin typeface="Adobe 繁黑體 Std B" pitchFamily="34" charset="-120"/>
                <a:ea typeface="Adobe 繁黑體 Std B" pitchFamily="34" charset="-120"/>
              </a:rPr>
              <a:t>反</a:t>
            </a:r>
            <a:r>
              <a:rPr lang="zh-TW" altLang="en-US" sz="3600" b="1" dirty="0" smtClean="0">
                <a:solidFill>
                  <a:srgbClr val="C00000"/>
                </a:solidFill>
                <a:latin typeface="Adobe 繁黑體 Std B" pitchFamily="34" charset="-120"/>
                <a:ea typeface="Adobe 繁黑體 Std B" pitchFamily="34" charset="-120"/>
              </a:rPr>
              <a:t>托拉斯</a:t>
            </a:r>
            <a:r>
              <a:rPr lang="zh-CN" altLang="en-US" sz="3600" b="1" dirty="0" smtClean="0">
                <a:solidFill>
                  <a:srgbClr val="C00000"/>
                </a:solidFill>
                <a:latin typeface="Adobe 繁黑體 Std B" pitchFamily="34" charset="-120"/>
                <a:ea typeface="Adobe 繁黑體 Std B" pitchFamily="34" charset="-120"/>
              </a:rPr>
              <a:t>法 </a:t>
            </a:r>
            <a:r>
              <a:rPr lang="en-US" altLang="zh-CN" sz="3600" dirty="0" smtClean="0">
                <a:latin typeface="Adobe 繁黑體 Std B" pitchFamily="34" charset="-120"/>
                <a:ea typeface="Adobe 繁黑體 Std B" pitchFamily="34" charset="-120"/>
              </a:rPr>
              <a:t>=</a:t>
            </a:r>
            <a:r>
              <a:rPr lang="zh-TW" altLang="en-US" sz="3600" b="1" dirty="0" smtClean="0">
                <a:solidFill>
                  <a:srgbClr val="C00000"/>
                </a:solidFill>
                <a:latin typeface="Adobe 繁黑體 Std B" pitchFamily="34" charset="-120"/>
                <a:ea typeface="Adobe 繁黑體 Std B" pitchFamily="34" charset="-120"/>
              </a:rPr>
              <a:t>反壟斷法</a:t>
            </a:r>
            <a:r>
              <a:rPr lang="zh-CN" altLang="en-US" sz="3600" dirty="0" smtClean="0"/>
              <a:t>＝</a:t>
            </a:r>
            <a:r>
              <a:rPr lang="zh-TW" altLang="en-US" sz="3600" b="1" dirty="0" smtClean="0">
                <a:solidFill>
                  <a:srgbClr val="C00000"/>
                </a:solidFill>
                <a:latin typeface="Adobe 繁黑體 Std B" pitchFamily="34" charset="-120"/>
                <a:ea typeface="Adobe 繁黑體 Std B" pitchFamily="34" charset="-120"/>
              </a:rPr>
              <a:t>反獨占法</a:t>
            </a:r>
          </a:p>
        </p:txBody>
      </p:sp>
      <p:sp>
        <p:nvSpPr>
          <p:cNvPr id="3" name="標題 2"/>
          <p:cNvSpPr>
            <a:spLocks noGrp="1"/>
          </p:cNvSpPr>
          <p:nvPr>
            <p:ph type="title"/>
          </p:nvPr>
        </p:nvSpPr>
        <p:spPr/>
        <p:txBody>
          <a:bodyPr>
            <a:normAutofit/>
          </a:bodyPr>
          <a:lstStyle/>
          <a:p>
            <a:pPr algn="ctr"/>
            <a:r>
              <a:rPr lang="zh-TW" altLang="en-US" sz="5400" b="1" dirty="0" smtClean="0">
                <a:latin typeface="微軟正黑體" pitchFamily="34" charset="-120"/>
                <a:ea typeface="微軟正黑體" pitchFamily="34" charset="-120"/>
              </a:rPr>
              <a:t>壟斷</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sz="3600" b="1" dirty="0" smtClean="0">
                <a:solidFill>
                  <a:srgbClr val="C00000"/>
                </a:solidFill>
                <a:latin typeface="Adobe 繁黑體 Std B" pitchFamily="34" charset="-120"/>
                <a:ea typeface="Adobe 繁黑體 Std B" pitchFamily="34" charset="-120"/>
              </a:rPr>
              <a:t>反托拉斯</a:t>
            </a:r>
            <a:r>
              <a:rPr lang="zh-CN" altLang="en-US" sz="3600" b="1" dirty="0" smtClean="0">
                <a:solidFill>
                  <a:srgbClr val="C00000"/>
                </a:solidFill>
                <a:latin typeface="Adobe 繁黑體 Std B" pitchFamily="34" charset="-120"/>
                <a:ea typeface="Adobe 繁黑體 Std B" pitchFamily="34" charset="-120"/>
              </a:rPr>
              <a:t>法 </a:t>
            </a:r>
            <a:r>
              <a:rPr lang="en-US" altLang="zh-CN" sz="3600" dirty="0" smtClean="0">
                <a:latin typeface="Adobe 繁黑體 Std B" pitchFamily="34" charset="-120"/>
                <a:ea typeface="Adobe 繁黑體 Std B" pitchFamily="34" charset="-120"/>
              </a:rPr>
              <a:t>=</a:t>
            </a:r>
            <a:r>
              <a:rPr lang="zh-TW" altLang="en-US" sz="3600" b="1" dirty="0" smtClean="0">
                <a:solidFill>
                  <a:srgbClr val="C00000"/>
                </a:solidFill>
                <a:latin typeface="Adobe 繁黑體 Std B" pitchFamily="34" charset="-120"/>
                <a:ea typeface="Adobe 繁黑體 Std B" pitchFamily="34" charset="-120"/>
              </a:rPr>
              <a:t>反壟斷法</a:t>
            </a:r>
            <a:r>
              <a:rPr lang="zh-CN" altLang="en-US" sz="3600" dirty="0" smtClean="0"/>
              <a:t>＝</a:t>
            </a:r>
            <a:r>
              <a:rPr lang="zh-TW" altLang="en-US" sz="3600" b="1" dirty="0" smtClean="0">
                <a:solidFill>
                  <a:srgbClr val="C00000"/>
                </a:solidFill>
                <a:latin typeface="Adobe 繁黑體 Std B" pitchFamily="34" charset="-120"/>
                <a:ea typeface="Adobe 繁黑體 Std B" pitchFamily="34" charset="-120"/>
              </a:rPr>
              <a:t>反獨占</a:t>
            </a:r>
            <a:r>
              <a:rPr lang="zh-TW" altLang="en-US" sz="3600" b="1" dirty="0" smtClean="0">
                <a:solidFill>
                  <a:srgbClr val="C00000"/>
                </a:solidFill>
                <a:latin typeface="Adobe 繁黑體 Std B" pitchFamily="34" charset="-120"/>
                <a:ea typeface="Adobe 繁黑體 Std B" pitchFamily="34" charset="-120"/>
              </a:rPr>
              <a:t>法</a:t>
            </a:r>
            <a:endParaRPr lang="en-US" altLang="zh-TW" sz="3600" b="1" dirty="0" smtClean="0">
              <a:solidFill>
                <a:srgbClr val="C00000"/>
              </a:solidFill>
              <a:latin typeface="Adobe 繁黑體 Std B" pitchFamily="34" charset="-120"/>
              <a:ea typeface="Adobe 繁黑體 Std B" pitchFamily="34" charset="-120"/>
            </a:endParaRPr>
          </a:p>
          <a:p>
            <a:r>
              <a:rPr lang="zh-CN" altLang="en-US" sz="3600" b="1" dirty="0" smtClean="0">
                <a:latin typeface="Adobe 繁黑體 Std B" pitchFamily="34" charset="-120"/>
                <a:ea typeface="Adobe 繁黑體 Std B" pitchFamily="34" charset="-120"/>
              </a:rPr>
              <a:t>違反原因：</a:t>
            </a:r>
            <a:endParaRPr lang="en-US" altLang="zh-CN" sz="3600" b="1" dirty="0" smtClean="0">
              <a:latin typeface="Adobe 繁黑體 Std B" pitchFamily="34" charset="-120"/>
              <a:ea typeface="Adobe 繁黑體 Std B" pitchFamily="34" charset="-120"/>
            </a:endParaRPr>
          </a:p>
          <a:p>
            <a:pPr lvl="1"/>
            <a:r>
              <a:rPr lang="zh-CN" altLang="en-US" sz="2600" b="1" dirty="0" smtClean="0">
                <a:latin typeface="Adobe 繁黑體 Std B" pitchFamily="34" charset="-120"/>
                <a:ea typeface="Adobe 繁黑體 Std B" pitchFamily="34" charset="-120"/>
              </a:rPr>
              <a:t>違反公平交易</a:t>
            </a:r>
            <a:endParaRPr lang="en-US" altLang="zh-CN" sz="2600" b="1" dirty="0" smtClean="0">
              <a:latin typeface="Adobe 繁黑體 Std B" pitchFamily="34" charset="-120"/>
              <a:ea typeface="Adobe 繁黑體 Std B" pitchFamily="34" charset="-120"/>
            </a:endParaRPr>
          </a:p>
          <a:p>
            <a:pPr lvl="1"/>
            <a:r>
              <a:rPr lang="zh-CN" altLang="en-US" sz="2600" b="1" dirty="0" smtClean="0">
                <a:solidFill>
                  <a:srgbClr val="C00000"/>
                </a:solidFill>
                <a:latin typeface="Adobe 繁黑體 Std B" pitchFamily="34" charset="-120"/>
                <a:ea typeface="Adobe 繁黑體 Std B" pitchFamily="34" charset="-120"/>
              </a:rPr>
              <a:t>因為獨大企業因為壟斷市場，會提高售價，對消費者不利</a:t>
            </a:r>
            <a:endParaRPr lang="en-US" altLang="zh-TW" sz="2600" b="1" dirty="0" smtClean="0">
              <a:solidFill>
                <a:srgbClr val="C00000"/>
              </a:solidFill>
              <a:latin typeface="Adobe 繁黑體 Std B" pitchFamily="34" charset="-120"/>
              <a:ea typeface="Adobe 繁黑體 Std B" pitchFamily="34" charset="-120"/>
            </a:endParaRPr>
          </a:p>
          <a:p>
            <a:pPr lvl="1"/>
            <a:r>
              <a:rPr lang="en-US" altLang="zh-TW" sz="2600" dirty="0" smtClean="0">
                <a:hlinkClick r:id="rId2"/>
              </a:rPr>
              <a:t>https://</a:t>
            </a:r>
            <a:r>
              <a:rPr lang="en-US" altLang="zh-TW" sz="2600" dirty="0" smtClean="0">
                <a:hlinkClick r:id="rId2"/>
              </a:rPr>
              <a:t>www.youtube.com/watch?v=H_LtTYcX1r8</a:t>
            </a:r>
            <a:endParaRPr lang="en-US" altLang="zh-TW" sz="2600" dirty="0" smtClean="0"/>
          </a:p>
          <a:p>
            <a:r>
              <a:rPr lang="zh-TW" altLang="en-US" sz="3600" b="1" dirty="0" smtClean="0">
                <a:latin typeface="Adobe 繁黑體 Std B" pitchFamily="34" charset="-120"/>
                <a:ea typeface="Adobe 繁黑體 Std B" pitchFamily="34" charset="-120"/>
              </a:rPr>
              <a:t>反托拉斯</a:t>
            </a:r>
            <a:r>
              <a:rPr lang="zh-CN" altLang="en-US" sz="3600" b="1" dirty="0" smtClean="0">
                <a:latin typeface="Adobe 繁黑體 Std B" pitchFamily="34" charset="-120"/>
                <a:ea typeface="Adobe 繁黑體 Std B" pitchFamily="34" charset="-120"/>
              </a:rPr>
              <a:t>法</a:t>
            </a:r>
            <a:endParaRPr lang="en-US" altLang="zh-CN" sz="3600" b="1" dirty="0" smtClean="0">
              <a:latin typeface="Adobe 繁黑體 Std B" pitchFamily="34" charset="-120"/>
              <a:ea typeface="Adobe 繁黑體 Std B" pitchFamily="34" charset="-120"/>
            </a:endParaRPr>
          </a:p>
          <a:p>
            <a:pPr lvl="1"/>
            <a:r>
              <a:rPr lang="zh-CN" altLang="en-US" sz="3200" b="1" dirty="0" smtClean="0">
                <a:latin typeface="Adobe 繁黑體 Std B" pitchFamily="34" charset="-120"/>
                <a:ea typeface="Adobe 繁黑體 Std B" pitchFamily="34" charset="-120"/>
              </a:rPr>
              <a:t>避免獨大企業壟斷市場</a:t>
            </a:r>
            <a:endParaRPr lang="en-US" altLang="zh-CN" sz="3200" b="1" dirty="0" smtClean="0">
              <a:latin typeface="Adobe 繁黑體 Std B" pitchFamily="34" charset="-120"/>
              <a:ea typeface="Adobe 繁黑體 Std B" pitchFamily="34" charset="-120"/>
            </a:endParaRPr>
          </a:p>
          <a:p>
            <a:pPr lvl="1"/>
            <a:r>
              <a:rPr lang="zh-CN" altLang="en-US" sz="3200" b="1" dirty="0" smtClean="0">
                <a:latin typeface="Adobe 繁黑體 Std B" pitchFamily="34" charset="-120"/>
                <a:ea typeface="Adobe 繁黑體 Std B" pitchFamily="34" charset="-120"/>
              </a:rPr>
              <a:t>避免幾個特大企業的合併，造成獨大企業</a:t>
            </a:r>
            <a:endParaRPr lang="zh-TW" altLang="en-US" sz="3200" b="1"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a:bodyPr>
          <a:lstStyle/>
          <a:p>
            <a:pPr algn="ctr"/>
            <a:r>
              <a:rPr lang="zh-TW" altLang="en-US" sz="4200" b="1" dirty="0" smtClean="0">
                <a:latin typeface="微軟正黑體" pitchFamily="34" charset="-120"/>
                <a:ea typeface="微軟正黑體" pitchFamily="34" charset="-120"/>
              </a:rPr>
              <a:t>反</a:t>
            </a:r>
            <a:r>
              <a:rPr lang="zh-TW" altLang="en-US" sz="4200" b="1" dirty="0" smtClean="0">
                <a:latin typeface="微軟正黑體" pitchFamily="34" charset="-120"/>
                <a:ea typeface="微軟正黑體" pitchFamily="34" charset="-120"/>
              </a:rPr>
              <a:t>托拉斯</a:t>
            </a:r>
            <a:r>
              <a:rPr lang="zh-CN" altLang="en-US" sz="4200" b="1" dirty="0" smtClean="0">
                <a:latin typeface="微軟正黑體" pitchFamily="34" charset="-120"/>
                <a:ea typeface="微軟正黑體" pitchFamily="34" charset="-120"/>
              </a:rPr>
              <a:t>法 </a:t>
            </a:r>
            <a:r>
              <a:rPr lang="en-US" altLang="zh-CN" sz="4200" b="1" dirty="0" smtClean="0">
                <a:latin typeface="微軟正黑體" pitchFamily="34" charset="-120"/>
                <a:ea typeface="微軟正黑體" pitchFamily="34" charset="-120"/>
              </a:rPr>
              <a:t>=</a:t>
            </a:r>
            <a:r>
              <a:rPr lang="zh-TW" altLang="en-US" sz="4200" b="1" dirty="0" smtClean="0">
                <a:latin typeface="微軟正黑體" pitchFamily="34" charset="-120"/>
                <a:ea typeface="微軟正黑體" pitchFamily="34" charset="-120"/>
              </a:rPr>
              <a:t>反壟斷法</a:t>
            </a:r>
            <a:r>
              <a:rPr lang="zh-CN" altLang="en-US" sz="4200" b="1" dirty="0" smtClean="0">
                <a:latin typeface="微軟正黑體" pitchFamily="34" charset="-120"/>
                <a:ea typeface="微軟正黑體" pitchFamily="34" charset="-120"/>
              </a:rPr>
              <a:t>＝</a:t>
            </a:r>
            <a:r>
              <a:rPr lang="zh-TW" altLang="en-US" sz="4200" b="1" dirty="0" smtClean="0">
                <a:latin typeface="微軟正黑體" pitchFamily="34" charset="-120"/>
                <a:ea typeface="微軟正黑體" pitchFamily="34" charset="-120"/>
              </a:rPr>
              <a:t>反獨占</a:t>
            </a:r>
            <a:r>
              <a:rPr lang="zh-TW" altLang="en-US" sz="4200" b="1" dirty="0" smtClean="0">
                <a:latin typeface="微軟正黑體" pitchFamily="34" charset="-120"/>
                <a:ea typeface="微軟正黑體" pitchFamily="34" charset="-120"/>
              </a:rPr>
              <a:t>法</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dirty="0" smtClean="0">
                <a:latin typeface="Adobe 繁黑體 Std B" pitchFamily="34" charset="-120"/>
                <a:ea typeface="Adobe 繁黑體 Std B" pitchFamily="34" charset="-120"/>
              </a:rPr>
              <a:t>違</a:t>
            </a:r>
            <a:r>
              <a:rPr lang="zh-CN" altLang="en-US" dirty="0" smtClean="0">
                <a:latin typeface="Adobe 繁黑體 Std B" pitchFamily="34" charset="-120"/>
                <a:ea typeface="Adobe 繁黑體 Std B" pitchFamily="34" charset="-120"/>
              </a:rPr>
              <a:t>反</a:t>
            </a:r>
            <a:r>
              <a:rPr lang="zh-TW" altLang="en-US" dirty="0" smtClean="0">
                <a:latin typeface="Adobe 繁黑體 Std B" pitchFamily="34" charset="-120"/>
                <a:ea typeface="Adobe 繁黑體 Std B" pitchFamily="34" charset="-120"/>
              </a:rPr>
              <a:t>「反托拉斯法」</a:t>
            </a:r>
            <a:r>
              <a:rPr lang="zh-CN" altLang="en-US" dirty="0" smtClean="0">
                <a:latin typeface="Adobe 繁黑體 Std B" pitchFamily="34" charset="-120"/>
                <a:ea typeface="Adobe 繁黑體 Std B" pitchFamily="34" charset="-120"/>
              </a:rPr>
              <a:t>，</a:t>
            </a:r>
            <a:r>
              <a:rPr lang="en-US" altLang="zh-CN" dirty="0" err="1" smtClean="0">
                <a:latin typeface="Adobe 繁黑體 Std B" pitchFamily="34" charset="-120"/>
                <a:ea typeface="Adobe 繁黑體 Std B" pitchFamily="34" charset="-120"/>
              </a:rPr>
              <a:t>google</a:t>
            </a:r>
            <a:r>
              <a:rPr lang="zh-TW" altLang="en-US" dirty="0" smtClean="0">
                <a:latin typeface="Adobe 繁黑體 Std B" pitchFamily="34" charset="-120"/>
                <a:ea typeface="Adobe 繁黑體 Std B" pitchFamily="34" charset="-120"/>
              </a:rPr>
              <a:t>遭罰</a:t>
            </a:r>
            <a:r>
              <a:rPr lang="en-US" altLang="zh-TW" dirty="0" smtClean="0">
                <a:latin typeface="Adobe 繁黑體 Std B" pitchFamily="34" charset="-120"/>
                <a:ea typeface="Adobe 繁黑體 Std B" pitchFamily="34" charset="-120"/>
              </a:rPr>
              <a:t>43</a:t>
            </a:r>
            <a:r>
              <a:rPr lang="zh-TW" altLang="en-US" dirty="0" smtClean="0">
                <a:latin typeface="Adobe 繁黑體 Std B" pitchFamily="34" charset="-120"/>
                <a:ea typeface="Adobe 繁黑體 Std B" pitchFamily="34" charset="-120"/>
              </a:rPr>
              <a:t>．</a:t>
            </a:r>
            <a:r>
              <a:rPr lang="en-US" altLang="zh-TW" dirty="0" smtClean="0">
                <a:latin typeface="Adobe 繁黑體 Std B" pitchFamily="34" charset="-120"/>
                <a:ea typeface="Adobe 繁黑體 Std B" pitchFamily="34" charset="-120"/>
              </a:rPr>
              <a:t>4</a:t>
            </a:r>
            <a:r>
              <a:rPr lang="zh-TW" altLang="en-US" dirty="0" smtClean="0">
                <a:latin typeface="Adobe 繁黑體 Std B" pitchFamily="34" charset="-120"/>
                <a:ea typeface="Adobe 繁黑體 Std B" pitchFamily="34" charset="-120"/>
              </a:rPr>
              <a:t>億歐元</a:t>
            </a:r>
            <a:endParaRPr lang="en-US" altLang="zh-TW" dirty="0" smtClean="0">
              <a:latin typeface="Adobe 繁黑體 Std B" pitchFamily="34" charset="-120"/>
              <a:ea typeface="Adobe 繁黑體 Std B" pitchFamily="34" charset="-120"/>
            </a:endParaRPr>
          </a:p>
          <a:p>
            <a:pPr lvl="1"/>
            <a:r>
              <a:rPr lang="en-US" altLang="zh-TW" dirty="0" smtClean="0">
                <a:hlinkClick r:id="rId2"/>
              </a:rPr>
              <a:t>https://</a:t>
            </a:r>
            <a:r>
              <a:rPr lang="en-US" altLang="zh-TW" dirty="0" smtClean="0">
                <a:hlinkClick r:id="rId2"/>
              </a:rPr>
              <a:t>www.youtube.com/watch?v=qKYWqhvzAvs</a:t>
            </a:r>
            <a:endParaRPr lang="en-US" altLang="zh-TW" dirty="0" smtClean="0"/>
          </a:p>
          <a:p>
            <a:r>
              <a:rPr lang="zh-CN" altLang="en-US" dirty="0" smtClean="0">
                <a:latin typeface="Adobe 繁黑體 Std B" pitchFamily="34" charset="-120"/>
                <a:ea typeface="Adobe 繁黑體 Std B" pitchFamily="34" charset="-120"/>
              </a:rPr>
              <a:t>台灣</a:t>
            </a:r>
            <a:r>
              <a:rPr lang="zh-TW" altLang="en-US" dirty="0" smtClean="0">
                <a:latin typeface="Adobe 繁黑體 Std B" pitchFamily="34" charset="-120"/>
                <a:ea typeface="Adobe 繁黑體 Std B" pitchFamily="34" charset="-120"/>
              </a:rPr>
              <a:t>友</a:t>
            </a:r>
            <a:r>
              <a:rPr lang="zh-TW" altLang="en-US" dirty="0" smtClean="0">
                <a:latin typeface="Adobe 繁黑體 Std B" pitchFamily="34" charset="-120"/>
                <a:ea typeface="Adobe 繁黑體 Std B" pitchFamily="34" charset="-120"/>
              </a:rPr>
              <a:t>達</a:t>
            </a:r>
            <a:r>
              <a:rPr lang="zh-CN" altLang="en-US" dirty="0" smtClean="0">
                <a:latin typeface="Adobe 繁黑體 Std B" pitchFamily="34" charset="-120"/>
                <a:ea typeface="Adobe 繁黑體 Std B" pitchFamily="34" charset="-120"/>
              </a:rPr>
              <a:t>，奇美電</a:t>
            </a:r>
            <a:r>
              <a:rPr lang="zh-TW" altLang="en-US" dirty="0" smtClean="0">
                <a:latin typeface="Adobe 繁黑體 Std B" pitchFamily="34" charset="-120"/>
                <a:ea typeface="Adobe 繁黑體 Std B" pitchFamily="34" charset="-120"/>
              </a:rPr>
              <a:t>反</a:t>
            </a:r>
            <a:r>
              <a:rPr lang="zh-TW" altLang="en-US" dirty="0" smtClean="0">
                <a:latin typeface="Adobe 繁黑體 Std B" pitchFamily="34" charset="-120"/>
                <a:ea typeface="Adobe 繁黑體 Std B" pitchFamily="34" charset="-120"/>
              </a:rPr>
              <a:t>托拉斯案 遭美重罰</a:t>
            </a:r>
            <a:r>
              <a:rPr lang="en-US" altLang="zh-TW" dirty="0" smtClean="0">
                <a:latin typeface="Adobe 繁黑體 Std B" pitchFamily="34" charset="-120"/>
                <a:ea typeface="Adobe 繁黑體 Std B" pitchFamily="34" charset="-120"/>
              </a:rPr>
              <a:t>146.6</a:t>
            </a:r>
            <a:r>
              <a:rPr lang="zh-TW" altLang="en-US" dirty="0" smtClean="0">
                <a:latin typeface="Adobe 繁黑體 Std B" pitchFamily="34" charset="-120"/>
                <a:ea typeface="Adobe 繁黑體 Std B" pitchFamily="34" charset="-120"/>
              </a:rPr>
              <a:t>億</a:t>
            </a:r>
          </a:p>
          <a:p>
            <a:pPr lvl="1"/>
            <a:r>
              <a:rPr lang="en-US" altLang="zh-TW" dirty="0" smtClean="0">
                <a:hlinkClick r:id="rId3"/>
              </a:rPr>
              <a:t>https://</a:t>
            </a:r>
            <a:r>
              <a:rPr lang="en-US" altLang="zh-TW" dirty="0" smtClean="0">
                <a:hlinkClick r:id="rId3"/>
              </a:rPr>
              <a:t>www.youtube.com/watch?v=kfatQwUCu7g</a:t>
            </a:r>
            <a:endParaRPr lang="en-US" altLang="zh-TW" dirty="0" smtClean="0"/>
          </a:p>
          <a:p>
            <a:r>
              <a:rPr lang="zh-TW" altLang="en-US" dirty="0" smtClean="0">
                <a:latin typeface="Adobe 繁黑體 Std B" pitchFamily="34" charset="-120"/>
                <a:ea typeface="Adobe 繁黑體 Std B" pitchFamily="34" charset="-120"/>
              </a:rPr>
              <a:t>不滿遭歐盟</a:t>
            </a:r>
            <a:r>
              <a:rPr lang="zh-TW" altLang="en-US" dirty="0" smtClean="0">
                <a:latin typeface="Adobe 繁黑體 Std B" pitchFamily="34" charset="-120"/>
                <a:ea typeface="Adobe 繁黑體 Std B" pitchFamily="34" charset="-120"/>
              </a:rPr>
              <a:t>重罰</a:t>
            </a:r>
            <a:r>
              <a:rPr lang="zh-CN" altLang="en-US"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郭</a:t>
            </a:r>
            <a:r>
              <a:rPr lang="zh-TW" altLang="en-US" dirty="0" smtClean="0">
                <a:latin typeface="Adobe 繁黑體 Std B" pitchFamily="34" charset="-120"/>
                <a:ea typeface="Adobe 繁黑體 Std B" pitchFamily="34" charset="-120"/>
              </a:rPr>
              <a:t>董怒罵「三星是抓耙仔」</a:t>
            </a:r>
          </a:p>
          <a:p>
            <a:pPr lvl="1"/>
            <a:r>
              <a:rPr lang="en-US" altLang="zh-TW" dirty="0" smtClean="0">
                <a:hlinkClick r:id="rId3"/>
              </a:rPr>
              <a:t>https</a:t>
            </a:r>
            <a:r>
              <a:rPr lang="en-US" altLang="zh-TW" dirty="0" smtClean="0">
                <a:hlinkClick r:id="rId3"/>
              </a:rPr>
              <a:t>://www.youtube.com/watch?v=kfatQwUCu7g</a:t>
            </a:r>
            <a:endParaRPr lang="zh-TW" altLang="en-US" dirty="0" smtClean="0">
              <a:latin typeface="Adobe 繁黑體 Std B" pitchFamily="34" charset="-120"/>
              <a:ea typeface="Adobe 繁黑體 Std B" pitchFamily="34" charset="-120"/>
            </a:endParaRPr>
          </a:p>
          <a:p>
            <a:r>
              <a:rPr lang="zh-TW" altLang="en-US" dirty="0" smtClean="0">
                <a:latin typeface="Adobe 繁黑體 Std B" pitchFamily="34" charset="-120"/>
                <a:ea typeface="Adobe 繁黑體 Std B" pitchFamily="34" charset="-120"/>
              </a:rPr>
              <a:t>華碩誤踩歐盟反</a:t>
            </a:r>
            <a:r>
              <a:rPr lang="zh-TW" altLang="en-US" dirty="0" smtClean="0">
                <a:latin typeface="Adobe 繁黑體 Std B" pitchFamily="34" charset="-120"/>
                <a:ea typeface="Adobe 繁黑體 Std B" pitchFamily="34" charset="-120"/>
              </a:rPr>
              <a:t>托拉斯</a:t>
            </a:r>
            <a:r>
              <a:rPr lang="zh-CN" altLang="en-US"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恐</a:t>
            </a:r>
            <a:r>
              <a:rPr lang="zh-TW" altLang="en-US" dirty="0" smtClean="0">
                <a:latin typeface="Adobe 繁黑體 Std B" pitchFamily="34" charset="-120"/>
                <a:ea typeface="Adobe 繁黑體 Std B" pitchFamily="34" charset="-120"/>
              </a:rPr>
              <a:t>遭重罰</a:t>
            </a:r>
            <a:r>
              <a:rPr lang="en-US" altLang="zh-TW" dirty="0" smtClean="0">
                <a:latin typeface="Adobe 繁黑體 Std B" pitchFamily="34" charset="-120"/>
                <a:ea typeface="Adobe 繁黑體 Std B" pitchFamily="34" charset="-120"/>
              </a:rPr>
              <a:t>467</a:t>
            </a:r>
            <a:r>
              <a:rPr lang="zh-TW" altLang="en-US" dirty="0" smtClean="0">
                <a:latin typeface="Adobe 繁黑體 Std B" pitchFamily="34" charset="-120"/>
                <a:ea typeface="Adobe 繁黑體 Std B" pitchFamily="34" charset="-120"/>
              </a:rPr>
              <a:t>億</a:t>
            </a:r>
          </a:p>
          <a:p>
            <a:pPr lvl="1"/>
            <a:r>
              <a:rPr lang="en-US" altLang="zh-TW" dirty="0" smtClean="0">
                <a:hlinkClick r:id="rId4"/>
              </a:rPr>
              <a:t>https://www.youtube.com/watch?v=AMfuqAbVcA8</a:t>
            </a:r>
            <a:endParaRPr lang="zh-TW" altLang="en-US"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a:bodyPr>
          <a:lstStyle/>
          <a:p>
            <a:pPr algn="ctr"/>
            <a:r>
              <a:rPr lang="zh-CN" altLang="en-US" sz="5400" b="1" dirty="0" smtClean="0">
                <a:latin typeface="微軟正黑體" pitchFamily="34" charset="-120"/>
                <a:ea typeface="微軟正黑體" pitchFamily="34" charset="-120"/>
              </a:rPr>
              <a:t>反</a:t>
            </a:r>
            <a:r>
              <a:rPr lang="zh-TW" altLang="en-US" sz="5400" b="1" dirty="0" smtClean="0">
                <a:latin typeface="微軟正黑體" pitchFamily="34" charset="-120"/>
                <a:ea typeface="微軟正黑體" pitchFamily="34" charset="-120"/>
              </a:rPr>
              <a:t>壟斷</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1772816"/>
            <a:ext cx="6400800" cy="2646784"/>
          </a:xfrm>
        </p:spPr>
        <p:txBody>
          <a:bodyPr>
            <a:normAutofit/>
          </a:bodyPr>
          <a:lstStyle/>
          <a:p>
            <a:r>
              <a:rPr lang="zh-CN" altLang="en-US" sz="6000" b="1" dirty="0" smtClean="0">
                <a:latin typeface="微軟正黑體" pitchFamily="34" charset="-120"/>
                <a:ea typeface="微軟正黑體" pitchFamily="34" charset="-120"/>
              </a:rPr>
              <a:t>其它</a:t>
            </a:r>
            <a:r>
              <a:rPr lang="zh-TW" altLang="en-US" sz="6000" b="1" dirty="0" smtClean="0">
                <a:latin typeface="微軟正黑體" pitchFamily="34" charset="-120"/>
                <a:ea typeface="微軟正黑體" pitchFamily="34" charset="-120"/>
              </a:rPr>
              <a:t>反競爭行</a:t>
            </a:r>
            <a:r>
              <a:rPr lang="zh-CN" altLang="en-US" sz="6000" b="1" dirty="0" smtClean="0">
                <a:latin typeface="微軟正黑體" pitchFamily="34" charset="-120"/>
                <a:ea typeface="微軟正黑體" pitchFamily="34" charset="-120"/>
              </a:rPr>
              <a:t>為</a:t>
            </a:r>
            <a:endParaRPr lang="zh-TW" altLang="en-US" sz="6000" b="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b="1" dirty="0" smtClean="0">
                <a:solidFill>
                  <a:srgbClr val="C00000"/>
                </a:solidFill>
                <a:latin typeface="Adobe 繁黑體 Std B" pitchFamily="34" charset="-120"/>
                <a:ea typeface="Adobe 繁黑體 Std B" pitchFamily="34" charset="-120"/>
                <a:sym typeface="Webdings" pitchFamily="18" charset="2"/>
              </a:rPr>
              <a:t>壟斷</a:t>
            </a:r>
            <a:endParaRPr lang="en-US" altLang="zh-TW" b="1" dirty="0" smtClean="0">
              <a:solidFill>
                <a:srgbClr val="C00000"/>
              </a:solidFill>
              <a:latin typeface="Adobe 繁黑體 Std B" pitchFamily="34" charset="-120"/>
              <a:ea typeface="Adobe 繁黑體 Std B" pitchFamily="34" charset="-120"/>
              <a:sym typeface="Webdings" pitchFamily="18" charset="2"/>
            </a:endParaRPr>
          </a:p>
          <a:p>
            <a:r>
              <a:rPr lang="zh-TW" altLang="en-US" b="1" dirty="0" smtClean="0">
                <a:solidFill>
                  <a:srgbClr val="C00000"/>
                </a:solidFill>
                <a:latin typeface="Adobe 繁黑體 Std B" pitchFamily="34" charset="-120"/>
                <a:ea typeface="Adobe 繁黑體 Std B" pitchFamily="34" charset="-120"/>
                <a:sym typeface="Webdings" pitchFamily="18" charset="2"/>
              </a:rPr>
              <a:t>操弄貨物供應</a:t>
            </a:r>
            <a:endParaRPr lang="en-US" altLang="zh-TW" b="1" dirty="0" smtClean="0">
              <a:solidFill>
                <a:srgbClr val="C00000"/>
              </a:solidFill>
              <a:latin typeface="Adobe 繁黑體 Std B" pitchFamily="34" charset="-120"/>
              <a:ea typeface="Adobe 繁黑體 Std B" pitchFamily="34" charset="-120"/>
              <a:sym typeface="Webdings" pitchFamily="18" charset="2"/>
            </a:endParaRPr>
          </a:p>
          <a:p>
            <a:pPr lvl="1"/>
            <a:r>
              <a:rPr lang="zh-CN" altLang="en-US" b="1" dirty="0" smtClean="0">
                <a:solidFill>
                  <a:srgbClr val="7030A0"/>
                </a:solidFill>
                <a:latin typeface="Adobe 繁黑體 Std B" pitchFamily="34" charset="-120"/>
                <a:ea typeface="Adobe 繁黑體 Std B" pitchFamily="34" charset="-120"/>
                <a:sym typeface="Webdings" pitchFamily="18" charset="2"/>
              </a:rPr>
              <a:t>多家</a:t>
            </a:r>
            <a:r>
              <a:rPr lang="zh-TW" altLang="en-US" b="1" dirty="0" smtClean="0">
                <a:solidFill>
                  <a:srgbClr val="7030A0"/>
                </a:solidFill>
                <a:latin typeface="Adobe 繁黑體 Std B" pitchFamily="34" charset="-120"/>
                <a:ea typeface="Adobe 繁黑體 Std B" pitchFamily="34" charset="-120"/>
                <a:sym typeface="Webdings" pitchFamily="18" charset="2"/>
              </a:rPr>
              <a:t>公司</a:t>
            </a:r>
            <a:r>
              <a:rPr lang="zh-CN" altLang="en-US" b="1" dirty="0" smtClean="0">
                <a:solidFill>
                  <a:srgbClr val="7030A0"/>
                </a:solidFill>
                <a:latin typeface="Adobe 繁黑體 Std B" pitchFamily="34" charset="-120"/>
                <a:ea typeface="Adobe 繁黑體 Std B" pitchFamily="34" charset="-120"/>
                <a:sym typeface="Webdings" pitchFamily="18" charset="2"/>
              </a:rPr>
              <a:t>一起</a:t>
            </a:r>
            <a:r>
              <a:rPr lang="zh-TW" altLang="en-US" b="1" dirty="0" smtClean="0">
                <a:solidFill>
                  <a:srgbClr val="7030A0"/>
                </a:solidFill>
                <a:latin typeface="Adobe 繁黑體 Std B" pitchFamily="34" charset="-120"/>
                <a:ea typeface="Adobe 繁黑體 Std B" pitchFamily="34" charset="-120"/>
                <a:sym typeface="Webdings" pitchFamily="18" charset="2"/>
              </a:rPr>
              <a:t>聯合</a:t>
            </a:r>
            <a:r>
              <a:rPr lang="zh-TW" altLang="en-US" b="1" dirty="0" smtClean="0">
                <a:solidFill>
                  <a:srgbClr val="7030A0"/>
                </a:solidFill>
                <a:latin typeface="Adobe 繁黑體 Std B" pitchFamily="34" charset="-120"/>
                <a:ea typeface="Adobe 繁黑體 Std B" pitchFamily="34" charset="-120"/>
                <a:sym typeface="Webdings" pitchFamily="18" charset="2"/>
              </a:rPr>
              <a:t>減產</a:t>
            </a:r>
            <a:r>
              <a:rPr lang="zh-TW" altLang="en-US" dirty="0" smtClean="0">
                <a:latin typeface="Adobe 繁黑體 Std B" pitchFamily="34" charset="-120"/>
                <a:ea typeface="Adobe 繁黑體 Std B" pitchFamily="34" charset="-120"/>
                <a:sym typeface="Webdings" pitchFamily="18" charset="2"/>
              </a:rPr>
              <a:t>，消減產品的供應令產品的價格被推高到超過競爭市場的價格。</a:t>
            </a:r>
          </a:p>
          <a:p>
            <a:r>
              <a:rPr lang="zh-TW" altLang="en-US" b="1" dirty="0" smtClean="0">
                <a:solidFill>
                  <a:srgbClr val="C00000"/>
                </a:solidFill>
                <a:latin typeface="Adobe 繁黑體 Std B" pitchFamily="34" charset="-120"/>
                <a:ea typeface="Adobe 繁黑體 Std B" pitchFamily="34" charset="-120"/>
                <a:sym typeface="Webdings" pitchFamily="18" charset="2"/>
              </a:rPr>
              <a:t>獨家代理協議（</a:t>
            </a:r>
            <a:r>
              <a:rPr lang="en-US" altLang="zh-TW" b="1" dirty="0" smtClean="0">
                <a:solidFill>
                  <a:srgbClr val="C00000"/>
                </a:solidFill>
                <a:latin typeface="Adobe 繁黑體 Std B" pitchFamily="34" charset="-120"/>
                <a:ea typeface="Adobe 繁黑體 Std B" pitchFamily="34" charset="-120"/>
                <a:sym typeface="Webdings" pitchFamily="18" charset="2"/>
              </a:rPr>
              <a:t>explicit dealing arrangement</a:t>
            </a:r>
            <a:r>
              <a:rPr lang="zh-TW" altLang="en-US" b="1" dirty="0" smtClean="0">
                <a:solidFill>
                  <a:srgbClr val="C00000"/>
                </a:solidFill>
                <a:latin typeface="Adobe 繁黑體 Std B" pitchFamily="34" charset="-120"/>
                <a:ea typeface="Adobe 繁黑體 Std B" pitchFamily="34" charset="-120"/>
                <a:sym typeface="Webdings" pitchFamily="18" charset="2"/>
              </a:rPr>
              <a:t>）</a:t>
            </a:r>
            <a:endParaRPr lang="en-US" altLang="zh-TW" b="1" dirty="0" smtClean="0">
              <a:solidFill>
                <a:srgbClr val="C00000"/>
              </a:solidFill>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當</a:t>
            </a:r>
            <a:r>
              <a:rPr lang="zh-TW" altLang="en-US" dirty="0" smtClean="0">
                <a:latin typeface="Adobe 繁黑體 Std B" pitchFamily="34" charset="-120"/>
                <a:ea typeface="Adobe 繁黑體 Std B" pitchFamily="34" charset="-120"/>
                <a:sym typeface="Webdings" pitchFamily="18" charset="2"/>
              </a:rPr>
              <a:t>一家公司在發售一樣產品給一買家時，要求買家遵守的附帶條件是要買家不得從指定的賣家購買任何產品時，這家公司就做了這類的協議。 </a:t>
            </a:r>
            <a:endParaRPr lang="en-US" altLang="zh-TW" dirty="0" smtClean="0">
              <a:latin typeface="Adobe 繁黑體 Std B" pitchFamily="34" charset="-120"/>
              <a:ea typeface="Adobe 繁黑體 Std B" pitchFamily="34" charset="-120"/>
              <a:sym typeface="Webdings" pitchFamily="18" charset="2"/>
            </a:endParaRPr>
          </a:p>
          <a:p>
            <a:r>
              <a:rPr lang="zh-TW" altLang="en-US" b="1" dirty="0" smtClean="0">
                <a:solidFill>
                  <a:srgbClr val="C00000"/>
                </a:solidFill>
                <a:latin typeface="Adobe 繁黑體 Std B" pitchFamily="34" charset="-120"/>
                <a:ea typeface="Adobe 繁黑體 Std B" pitchFamily="34" charset="-120"/>
                <a:sym typeface="Webdings" pitchFamily="18" charset="2"/>
              </a:rPr>
              <a:t>綁售（</a:t>
            </a:r>
            <a:r>
              <a:rPr lang="en-US" altLang="zh-TW" b="1" dirty="0" smtClean="0">
                <a:solidFill>
                  <a:srgbClr val="C00000"/>
                </a:solidFill>
                <a:latin typeface="Adobe 繁黑體 Std B" pitchFamily="34" charset="-120"/>
                <a:ea typeface="Adobe 繁黑體 Std B" pitchFamily="34" charset="-120"/>
                <a:sym typeface="Webdings" pitchFamily="18" charset="2"/>
              </a:rPr>
              <a:t>tying arrangement</a:t>
            </a:r>
            <a:r>
              <a:rPr lang="zh-TW" altLang="en-US" b="1" dirty="0" smtClean="0">
                <a:solidFill>
                  <a:srgbClr val="C00000"/>
                </a:solidFill>
                <a:latin typeface="Adobe 繁黑體 Std B" pitchFamily="34" charset="-120"/>
                <a:ea typeface="Adobe 繁黑體 Std B" pitchFamily="34" charset="-120"/>
                <a:sym typeface="Webdings" pitchFamily="18" charset="2"/>
              </a:rPr>
              <a:t>）</a:t>
            </a:r>
            <a:endParaRPr lang="en-US" altLang="zh-TW" b="1" dirty="0" smtClean="0">
              <a:solidFill>
                <a:srgbClr val="C00000"/>
              </a:solidFill>
              <a:latin typeface="Adobe 繁黑體 Std B" pitchFamily="34" charset="-120"/>
              <a:ea typeface="Adobe 繁黑體 Std B" pitchFamily="34" charset="-120"/>
              <a:sym typeface="Webdings" pitchFamily="18" charset="2"/>
            </a:endParaRPr>
          </a:p>
          <a:p>
            <a:pPr lvl="1"/>
            <a:r>
              <a:rPr lang="zh-TW" altLang="en-US" dirty="0" smtClean="0">
                <a:latin typeface="Adobe 繁黑體 Std B" pitchFamily="34" charset="-120"/>
                <a:ea typeface="Adobe 繁黑體 Std B" pitchFamily="34" charset="-120"/>
                <a:sym typeface="Webdings" pitchFamily="18" charset="2"/>
              </a:rPr>
              <a:t>公司</a:t>
            </a:r>
            <a:r>
              <a:rPr lang="zh-TW" altLang="en-US" dirty="0" smtClean="0">
                <a:latin typeface="Adobe 繁黑體 Std B" pitchFamily="34" charset="-120"/>
                <a:ea typeface="Adobe 繁黑體 Std B" pitchFamily="34" charset="-120"/>
                <a:sym typeface="Webdings" pitchFamily="18" charset="2"/>
              </a:rPr>
              <a:t>賣給客戶某一產品的條件是客戶必須且同意跟公司同時購買另一些產品</a:t>
            </a:r>
            <a:r>
              <a:rPr lang="zh-TW" altLang="en-US" dirty="0" smtClean="0">
                <a:latin typeface="Adobe 繁黑體 Std B" pitchFamily="34" charset="-120"/>
                <a:ea typeface="Adobe 繁黑體 Std B" pitchFamily="34" charset="-120"/>
                <a:sym typeface="Webdings" pitchFamily="18" charset="2"/>
              </a:rPr>
              <a:t>。</a:t>
            </a:r>
            <a:endParaRPr lang="zh-TW" altLang="en-US" dirty="0" smtClean="0">
              <a:latin typeface="Adobe 繁黑體 Std B" pitchFamily="34" charset="-120"/>
              <a:ea typeface="Adobe 繁黑體 Std B" pitchFamily="34" charset="-120"/>
              <a:sym typeface="Webdings" pitchFamily="18" charset="2"/>
            </a:endParaRPr>
          </a:p>
        </p:txBody>
      </p:sp>
      <p:sp>
        <p:nvSpPr>
          <p:cNvPr id="3" name="標題 2"/>
          <p:cNvSpPr>
            <a:spLocks noGrp="1"/>
          </p:cNvSpPr>
          <p:nvPr>
            <p:ph type="title"/>
          </p:nvPr>
        </p:nvSpPr>
        <p:spPr/>
        <p:txBody>
          <a:bodyPr>
            <a:normAutofit/>
          </a:bodyPr>
          <a:lstStyle/>
          <a:p>
            <a:pPr algn="ctr"/>
            <a:r>
              <a:rPr lang="zh-TW" altLang="en-US" sz="5400" b="1" dirty="0" smtClean="0">
                <a:latin typeface="微軟正黑體" pitchFamily="34" charset="-120"/>
                <a:ea typeface="微軟正黑體" pitchFamily="34" charset="-120"/>
              </a:rPr>
              <a:t>反</a:t>
            </a:r>
            <a:r>
              <a:rPr lang="zh-TW" altLang="en-US" sz="5400" b="1" dirty="0" smtClean="0">
                <a:latin typeface="微軟正黑體" pitchFamily="34" charset="-120"/>
                <a:ea typeface="微軟正黑體" pitchFamily="34" charset="-120"/>
              </a:rPr>
              <a:t>競爭</a:t>
            </a:r>
            <a:r>
              <a:rPr lang="zh-TW" altLang="en-US" sz="5400" b="1" dirty="0" smtClean="0">
                <a:latin typeface="微軟正黑體" pitchFamily="34" charset="-120"/>
                <a:ea typeface="微軟正黑體" pitchFamily="34" charset="-120"/>
              </a:rPr>
              <a:t>行</a:t>
            </a:r>
            <a:r>
              <a:rPr lang="zh-CN" altLang="en-US" sz="5400" b="1" dirty="0" smtClean="0">
                <a:latin typeface="微軟正黑體" pitchFamily="34" charset="-120"/>
                <a:ea typeface="微軟正黑體" pitchFamily="34" charset="-120"/>
              </a:rPr>
              <a:t>為</a:t>
            </a:r>
            <a:endParaRPr lang="zh-TW" altLang="en-US" sz="5000" dirty="0">
              <a:latin typeface="Adobe 繁黑體 Std B" pitchFamily="34" charset="-120"/>
              <a:ea typeface="Adobe 繁黑體 Std B" pitchFamily="34" charset="-120"/>
            </a:endParaRPr>
          </a:p>
        </p:txBody>
      </p:sp>
    </p:spTree>
  </p:cSld>
  <p:clrMapOvr>
    <a:masterClrMapping/>
  </p:clrMapOvr>
</p:sld>
</file>

<file path=ppt/theme/theme1.xml><?xml version="1.0" encoding="utf-8"?>
<a:theme xmlns:a="http://schemas.openxmlformats.org/drawingml/2006/main" name="EdBackToSchl(2)">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A7A3A1A-66C2-44A9-B26B-C232E3FA40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EdBackToSchl(2)</Template>
  <TotalTime>0</TotalTime>
  <Words>1389</Words>
  <Application>Microsoft Office PowerPoint</Application>
  <PresentationFormat>如螢幕大小 (4:3)</PresentationFormat>
  <Paragraphs>126</Paragraphs>
  <Slides>22</Slides>
  <Notes>6</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EdBackToSchl(2)</vt:lpstr>
      <vt:lpstr>陳擎文老師</vt:lpstr>
      <vt:lpstr>企業對競爭者的議題</vt:lpstr>
      <vt:lpstr>投影片 3</vt:lpstr>
      <vt:lpstr>自由市場與競爭的效益</vt:lpstr>
      <vt:lpstr>壟斷</vt:lpstr>
      <vt:lpstr>反托拉斯法 =反壟斷法＝反獨占法</vt:lpstr>
      <vt:lpstr>反壟斷</vt:lpstr>
      <vt:lpstr>投影片 8</vt:lpstr>
      <vt:lpstr>反競爭行為</vt:lpstr>
      <vt:lpstr>反競爭行為</vt:lpstr>
      <vt:lpstr>反競爭行為 範例</vt:lpstr>
      <vt:lpstr>投影片 12</vt:lpstr>
      <vt:lpstr>貪污，賄賂</vt:lpstr>
      <vt:lpstr>貪污，賄賂</vt:lpstr>
      <vt:lpstr>貪污，賄賂 範例</vt:lpstr>
      <vt:lpstr>投影片 16</vt:lpstr>
      <vt:lpstr>併購</vt:lpstr>
      <vt:lpstr>併購</vt:lpstr>
      <vt:lpstr>投影片 19</vt:lpstr>
      <vt:lpstr>企業的基本競爭倫理義務</vt:lpstr>
      <vt:lpstr>違反競爭的行為：仿冒</vt:lpstr>
      <vt:lpstr>違反競爭的行為：仿冒</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2012-02-02T03:26:32Z</dcterms:created>
  <dcterms:modified xsi:type="dcterms:W3CDTF">2020-02-23T03:04:17Z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