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362" r:id="rId4"/>
    <p:sldId id="334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67" r:id="rId20"/>
    <p:sldId id="668" r:id="rId21"/>
    <p:sldId id="669" r:id="rId22"/>
    <p:sldId id="670" r:id="rId23"/>
    <p:sldId id="671" r:id="rId24"/>
    <p:sldId id="672" r:id="rId25"/>
    <p:sldId id="673" r:id="rId26"/>
    <p:sldId id="674" r:id="rId27"/>
    <p:sldId id="675" r:id="rId28"/>
    <p:sldId id="676" r:id="rId2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2/15/2023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0836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916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1352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2421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1248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2403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2023/2/15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wpqCXbXJU" TargetMode="External"/><Relationship Id="rId2" Type="http://schemas.openxmlformats.org/officeDocument/2006/relationships/hyperlink" Target="https://www.youtube.com/watch?v=3w0nSok8ht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r_voUo-30" TargetMode="External"/><Relationship Id="rId2" Type="http://schemas.openxmlformats.org/officeDocument/2006/relationships/hyperlink" Target="https://www.youtube.com/watch?v=Tv_xuLHgR-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rgtbGa-qU" TargetMode="External"/><Relationship Id="rId2" Type="http://schemas.openxmlformats.org/officeDocument/2006/relationships/hyperlink" Target="https://www.youtube.com/watch?v=7EpChLVOx4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8%B4%A2%E5%AF%8C_(%E6%9D%82%E5%BF%97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DbwSbMbDb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196752"/>
            <a:ext cx="8208543" cy="2592288"/>
          </a:xfrm>
        </p:spPr>
        <p:txBody>
          <a:bodyPr>
            <a:normAutofit fontScale="92500"/>
          </a:bodyPr>
          <a:lstStyle/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倫理的本質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倫理、道德、法律的不同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578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道德：自己認為對的規範，堅持理念</a:t>
            </a:r>
            <a:endParaRPr lang="en-US" altLang="zh-CN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倫理、道德、法律</a:t>
            </a:r>
            <a:b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有什麼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704B15-F429-466A-9627-6E2A8E433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2314263"/>
            <a:ext cx="7885714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578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他律：服從於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社會的共同約束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倫理：社會的共識力量，是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較弱的社會約束</a:t>
            </a:r>
            <a:endParaRPr lang="en-US" altLang="zh-CN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法律：是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較強的社會約束</a:t>
            </a:r>
            <a:endParaRPr lang="en-US" altLang="zh-CN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倫理、道德、法律</a:t>
            </a:r>
            <a:b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有什麼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988B95-AB56-4A6F-98DB-CA5B508D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861048"/>
            <a:ext cx="2566642" cy="23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578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倫理：</a:t>
            </a:r>
            <a:r>
              <a:rPr lang="zh-CN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社會共識的規範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（輿論，社會文化）</a:t>
            </a:r>
            <a:endParaRPr lang="en-US" altLang="zh-CN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因為擔心被其它人指責，而遵守，就是倫理</a:t>
            </a:r>
            <a:endParaRPr lang="en-US" altLang="zh-CN" sz="2800" b="1" dirty="0">
              <a:solidFill>
                <a:srgbClr val="C0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是一種社會的共同約束力</a:t>
            </a:r>
            <a:endParaRPr lang="en-US" altLang="zh-CN" sz="2800" b="1" dirty="0">
              <a:solidFill>
                <a:srgbClr val="C0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倫理典型範例：</a:t>
            </a:r>
            <a:endParaRPr lang="en-US" altLang="zh-CN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日本社會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韓國社會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的倫理結構較嚴格，</a:t>
            </a:r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很多</a:t>
            </a:r>
            <a:r>
              <a:rPr lang="zh-CN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潛規則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，要會</a:t>
            </a:r>
            <a:r>
              <a:rPr lang="zh-CN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閱讀空氣</a:t>
            </a:r>
            <a:endParaRPr lang="en-US" altLang="zh-CN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b="1" dirty="0">
                <a:latin typeface="微軟正黑體" pitchFamily="34" charset="-120"/>
                <a:ea typeface="微軟正黑體" pitchFamily="34" charset="-120"/>
                <a:hlinkClick r:id="rId2"/>
              </a:rPr>
              <a:t>https://www.youtube.com/watch?v=fo8hNZbDJZs</a:t>
            </a:r>
          </a:p>
          <a:p>
            <a:pPr lvl="1"/>
            <a:r>
              <a:rPr lang="en-US" altLang="zh-CN" b="1" dirty="0">
                <a:latin typeface="微軟正黑體" pitchFamily="34" charset="-120"/>
                <a:ea typeface="微軟正黑體" pitchFamily="34" charset="-120"/>
                <a:hlinkClick r:id="rId2"/>
              </a:rPr>
              <a:t>https://www.youtube.com/watch?v=3w0nSok8htI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b="1" dirty="0">
                <a:latin typeface="微軟正黑體" pitchFamily="34" charset="-120"/>
                <a:ea typeface="微軟正黑體" pitchFamily="34" charset="-120"/>
                <a:hlinkClick r:id="rId3"/>
              </a:rPr>
              <a:t>https://www.youtube.com/watch?v=thwpqCXbXJU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倫理、道德、法律</a:t>
            </a:r>
            <a:b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有什麼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30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202" y="1556792"/>
            <a:ext cx="7236296" cy="471096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CN" altLang="en-US" sz="4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道德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：靠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自己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反省執行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CN" altLang="en-US" sz="4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：靠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社會共識力量，眾人的輿論來執行</a:t>
            </a:r>
            <a:endParaRPr lang="en-US" altLang="zh-CN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CN" altLang="en-US" sz="4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法律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：政府的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執法機關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來執行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但是法律無法規範全部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剩下的，就靠倫理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道德，讓社會有效運作下去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倫理、道德、法律</a:t>
            </a:r>
            <a:b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如何執行？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B341B8-9EAC-47D3-B391-9DEAA73F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64" y="1988839"/>
            <a:ext cx="2051563" cy="14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7320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解決衝突</a:t>
            </a:r>
            <a:endParaRPr lang="en-US" altLang="zh-CN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降低交易成本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提高人與人活動的的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穩定性</a:t>
            </a:r>
            <a:r>
              <a:rPr lang="en-US" altLang="zh-CN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可預測性</a:t>
            </a:r>
            <a:endParaRPr lang="en-US" altLang="zh-CN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提高社會運作的效率</a:t>
            </a:r>
            <a:endParaRPr lang="en-US" altLang="zh-CN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（但是太過猶不及）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倫理、道德、法律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的功能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5491F7-C438-4C3F-8C4E-2AA7A505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988840"/>
            <a:ext cx="4000000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0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9952" y="1700808"/>
            <a:ext cx="8752528" cy="502003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台灣最美的風景是人</a:t>
            </a:r>
            <a:endParaRPr lang="en-US" altLang="zh-CN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b="1" dirty="0">
                <a:latin typeface="微軟正黑體" pitchFamily="34" charset="-120"/>
                <a:ea typeface="微軟正黑體" pitchFamily="34" charset="-120"/>
                <a:hlinkClick r:id="rId2"/>
              </a:rPr>
              <a:t>https://www.youtube.com/watch?v=Tv_xuLHgR-Y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全球宜居國台灣獲第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3</a:t>
            </a:r>
          </a:p>
          <a:p>
            <a:pPr lvl="1"/>
            <a:r>
              <a:rPr lang="en-US" altLang="zh-CN" b="1" dirty="0">
                <a:latin typeface="微軟正黑體" pitchFamily="34" charset="-120"/>
                <a:ea typeface="微軟正黑體" pitchFamily="34" charset="-120"/>
                <a:hlinkClick r:id="rId3"/>
              </a:rPr>
              <a:t>https://www.youtube.com/watch?v=phr_voUo-30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台灣</a:t>
            </a:r>
            <a:endParaRPr lang="en-US" altLang="zh-CN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提高人與人活動的的</a:t>
            </a:r>
            <a:r>
              <a:rPr lang="zh-CN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穩定性</a:t>
            </a:r>
            <a:r>
              <a:rPr lang="en-US" altLang="zh-CN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可預測性</a:t>
            </a:r>
            <a:r>
              <a:rPr lang="en-US" altLang="zh-CN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提高社會運作的效率</a:t>
            </a:r>
            <a:endParaRPr lang="en-US" altLang="zh-CN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的功能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75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9952" y="1700808"/>
            <a:ext cx="8752528" cy="502003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從古傳承下來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儒家文化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孝順父母，兄友弟恭，尊師重道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己所不欲，勿施於人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現代社會逐漸形成的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宗教社會形成的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，如何形成？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043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9952" y="1700808"/>
            <a:ext cx="8752528" cy="502003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的集體壓力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宗教社會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的集體壓力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CN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個人內化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的程度</a:t>
            </a:r>
            <a:endParaRPr lang="en-US" altLang="zh-CN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個人，越認可的倫理價值，就越有力量維持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，的有效力量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104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8208543" cy="47525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問題討論：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倫理是社會共識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全班同學共識要考試作弊，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這是倫理嗎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幫派成員，共識要去暴力催錢，這是倫理嗎？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528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25780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倫理的</a:t>
            </a:r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個條件</a:t>
            </a:r>
            <a:endParaRPr lang="en-US" altLang="zh-CN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(1). </a:t>
            </a:r>
            <a:r>
              <a:rPr lang="zh-CN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群體共識，共同約束力</a:t>
            </a:r>
            <a:endParaRPr lang="en-US" altLang="zh-CN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(2). 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符合</a:t>
            </a:r>
            <a:r>
              <a:rPr lang="zh-CN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普世價值的道德色彩</a:t>
            </a:r>
            <a:endParaRPr lang="en-US" altLang="zh-CN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普世價值</a:t>
            </a:r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公正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原則</a:t>
            </a:r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/fairness</a:t>
            </a:r>
          </a:p>
          <a:p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內涵：</a:t>
            </a:r>
            <a:endParaRPr lang="en-US" altLang="zh-CN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己所不欲，勿施於人</a:t>
            </a:r>
            <a:endParaRPr lang="en-US" altLang="zh-CN" sz="32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異地而處</a:t>
            </a:r>
            <a:endParaRPr lang="en-US" altLang="zh-CN" sz="32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站在對方的立場想</a:t>
            </a:r>
            <a:endParaRPr lang="en-US" altLang="zh-CN" sz="32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的條件與標準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27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/>
          <a:lstStyle/>
          <a:p>
            <a:r>
              <a:rPr lang="zh-CN" altLang="en-US" b="1" dirty="0">
                <a:latin typeface="Adobe 繁黑體 Std B" pitchFamily="34" charset="-120"/>
                <a:ea typeface="Adobe 繁黑體 Std B" pitchFamily="34" charset="-120"/>
              </a:rPr>
              <a:t>美國從</a:t>
            </a:r>
            <a:r>
              <a:rPr lang="en-US" altLang="zh-CN" b="1" dirty="0">
                <a:latin typeface="Adobe 繁黑體 Std B" pitchFamily="34" charset="-120"/>
                <a:ea typeface="Adobe 繁黑體 Std B" pitchFamily="34" charset="-120"/>
              </a:rPr>
              <a:t>2002</a:t>
            </a:r>
            <a:r>
              <a:rPr lang="zh-CN" altLang="en-US" b="1" dirty="0">
                <a:latin typeface="Adobe 繁黑體 Std B" pitchFamily="34" charset="-120"/>
                <a:ea typeface="Adobe 繁黑體 Std B" pitchFamily="34" charset="-120"/>
              </a:rPr>
              <a:t>年開始，發生了幾個重大企業弊案，才開始非常重視</a:t>
            </a:r>
            <a:r>
              <a:rPr lang="en-US" altLang="zh-CN" b="1" dirty="0"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CN" altLang="en-US" b="1" dirty="0">
                <a:latin typeface="Adobe 繁黑體 Std B" pitchFamily="34" charset="-120"/>
                <a:ea typeface="Adobe 繁黑體 Std B" pitchFamily="34" charset="-120"/>
              </a:rPr>
              <a:t>企業倫理</a:t>
            </a:r>
            <a:r>
              <a:rPr lang="en-US" altLang="zh-CN" b="1" dirty="0">
                <a:latin typeface="Adobe 繁黑體 Std B" pitchFamily="34" charset="-120"/>
                <a:ea typeface="Adobe 繁黑體 Std B" pitchFamily="34" charset="-120"/>
              </a:rPr>
              <a:t>』</a:t>
            </a:r>
            <a:r>
              <a:rPr lang="zh-CN" altLang="en-US" b="1" dirty="0">
                <a:latin typeface="Adobe 繁黑體 Std B" pitchFamily="34" charset="-120"/>
                <a:ea typeface="Adobe 繁黑體 Std B" pitchFamily="34" charset="-120"/>
              </a:rPr>
              <a:t>：</a:t>
            </a:r>
            <a:endParaRPr lang="en-US" altLang="zh-CN" b="1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(1).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安隆</a:t>
            </a:r>
            <a:r>
              <a:rPr lang="zh-CN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2001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(2).</a:t>
            </a:r>
            <a:r>
              <a:rPr lang="en-US" altLang="zh-CN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Worldcom</a:t>
            </a:r>
            <a:r>
              <a:rPr lang="en-US" altLang="zh-CN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世通事件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（會計醜聞）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,2002</a:t>
            </a:r>
          </a:p>
          <a:p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(3).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Arthur Andersen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事件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（會計醜聞）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,2001</a:t>
            </a:r>
          </a:p>
          <a:p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從那之後，企業倫理，就變成全美國，各管理系所的重點課程</a:t>
            </a:r>
            <a:endParaRPr lang="en-US" altLang="zh-CN" b="1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什麼時候開始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企業倫理變得很重要？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2578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普世價值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誠篤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原則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/integrity</a:t>
            </a:r>
          </a:p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內涵：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扮演好自己的角色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盡心盡力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醫生善盡自己的責任，不分貴賤，都盡力救治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的條件與標準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43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2578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普世價值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3 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誠信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原則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/honesty</a:t>
            </a:r>
          </a:p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內涵：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誠實，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講話有信用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的條件與標準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16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2578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普世價值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4 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尊嚴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原則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/dignity</a:t>
            </a:r>
          </a:p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內涵：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重視對方的尊嚴，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懲處員工，也尊重對方的尊嚴，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（這是有重視員工尊嚴的企業倫理信念）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的條件與標準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70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2578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普世價值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尊重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原則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/respect</a:t>
            </a:r>
          </a:p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內涵：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尊重對方的特殊情況與需求，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尊重個體需要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例如：性平教育，性別平等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西方社會，比較重視這一塊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東方社會強調合群，較缺這一塊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的條件與標準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801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8208543" cy="4752528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問題討論：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企業倫理，有實質的經濟功能嗎？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90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8208543" cy="4752528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itchFamily="34" charset="-120"/>
                <a:ea typeface="微軟正黑體" pitchFamily="34" charset="-120"/>
              </a:rPr>
              <a:t>有</a:t>
            </a:r>
            <a:endParaRPr lang="en-US" altLang="zh-CN" sz="8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CN" sz="8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8000" b="1" dirty="0">
                <a:latin typeface="微軟正黑體" pitchFamily="34" charset="-120"/>
                <a:ea typeface="微軟正黑體" pitchFamily="34" charset="-120"/>
              </a:rPr>
              <a:t>為什麼？</a:t>
            </a:r>
            <a:endParaRPr lang="zh-TW" altLang="en-US" sz="8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280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5092040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en-US" sz="4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是大家的</a:t>
            </a:r>
            <a:r>
              <a:rPr lang="zh-CN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共識</a:t>
            </a:r>
            <a:r>
              <a:rPr lang="en-US" altLang="zh-CN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CN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約束力，有共同的規範</a:t>
            </a:r>
            <a:endParaRPr lang="en-US" altLang="zh-CN" sz="4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所以，可以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解決衝突</a:t>
            </a:r>
            <a:endParaRPr lang="en-US" altLang="zh-CN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省時，可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降低交易成本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提高組織活動的的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穩定性</a:t>
            </a:r>
            <a:r>
              <a:rPr lang="en-US" altLang="zh-CN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可預測性</a:t>
            </a:r>
            <a:endParaRPr lang="en-US" altLang="zh-CN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提高組織內外的運作效率</a:t>
            </a:r>
            <a:endParaRPr lang="en-US" altLang="zh-CN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的功能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5491F7-C438-4C3F-8C4E-2AA7A505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896" y="2894288"/>
            <a:ext cx="3351928" cy="10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5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4824536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所以，公司都有企業倫理</a:t>
            </a:r>
            <a:endParaRPr lang="en-US" altLang="zh-CN" sz="54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可以，減少衝突，提高運作效率</a:t>
            </a:r>
            <a:endParaRPr lang="en-US" altLang="zh-CN" sz="54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間接，有助於促進經濟功能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033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257800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安隆欺詐</a:t>
            </a:r>
            <a:r>
              <a:rPr lang="zh-CN" altLang="en-US" sz="2400" b="1" dirty="0">
                <a:latin typeface="微軟正黑體" pitchFamily="34" charset="-120"/>
                <a:ea typeface="微軟正黑體" pitchFamily="34" charset="-120"/>
              </a:rPr>
              <a:t>造假而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破產</a:t>
            </a:r>
            <a:r>
              <a:rPr lang="zh-CN" altLang="en-US" sz="24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2001</a:t>
            </a:r>
            <a:r>
              <a:rPr lang="zh-CN" altLang="en-US" sz="2400" b="1" dirty="0">
                <a:latin typeface="微軟正黑體" pitchFamily="34" charset="-120"/>
                <a:ea typeface="微軟正黑體" pitchFamily="34" charset="-120"/>
              </a:rPr>
              <a:t>年）</a:t>
            </a:r>
          </a:p>
          <a:p>
            <a:pPr lvl="1"/>
            <a:r>
              <a:rPr lang="en-US" altLang="zh-TW" dirty="0">
                <a:hlinkClick r:id="rId2"/>
              </a:rPr>
              <a:t>https://www.youtube.com/watch?v=7EpChLVOx4I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https://www.youtube.com/watch?v=SlrgtbGa-qU</a:t>
            </a:r>
            <a:endParaRPr lang="en-US" altLang="zh-TW" dirty="0"/>
          </a:p>
          <a:p>
            <a:pPr lvl="1"/>
            <a:r>
              <a:rPr lang="en-US" altLang="zh-TW" dirty="0"/>
              <a:t>ENRON(</a:t>
            </a:r>
            <a:r>
              <a:rPr lang="zh-TW" altLang="en-US" dirty="0"/>
              <a:t>安隆</a:t>
            </a:r>
            <a:r>
              <a:rPr lang="en-US" altLang="zh-TW" dirty="0"/>
              <a:t>)</a:t>
            </a:r>
            <a:r>
              <a:rPr lang="zh-CN" altLang="en-US" dirty="0"/>
              <a:t>：</a:t>
            </a:r>
            <a:r>
              <a:rPr lang="zh-TW" altLang="en-US" dirty="0"/>
              <a:t>美國最大能源公司</a:t>
            </a:r>
            <a:r>
              <a:rPr lang="zh-CN" altLang="en-US" dirty="0"/>
              <a:t>，</a:t>
            </a:r>
            <a:r>
              <a:rPr lang="zh-TW" altLang="en-US" dirty="0"/>
              <a:t>全美第七大企業</a:t>
            </a:r>
            <a:endParaRPr lang="en-US" altLang="zh-TW" dirty="0"/>
          </a:p>
          <a:p>
            <a:pPr lvl="1"/>
            <a:r>
              <a:rPr lang="zh-TW" altLang="en-US" dirty="0"/>
              <a:t>連續六年被</a:t>
            </a:r>
            <a:r>
              <a:rPr lang="en-US" altLang="zh-TW" dirty="0"/>
              <a:t>《</a:t>
            </a:r>
            <a:r>
              <a:rPr lang="zh-TW" altLang="en-US" dirty="0">
                <a:hlinkClick r:id="rId4" tooltip="財星 (雜誌)"/>
              </a:rPr>
              <a:t>財星</a:t>
            </a:r>
            <a:r>
              <a:rPr lang="en-US" altLang="zh-TW" dirty="0"/>
              <a:t>》</a:t>
            </a:r>
            <a:r>
              <a:rPr lang="zh-TW" altLang="en-US" dirty="0"/>
              <a:t>雜誌評選為美國最具創新精神公司</a:t>
            </a:r>
            <a:endParaRPr lang="en-US" altLang="zh-TW" dirty="0"/>
          </a:p>
          <a:p>
            <a:pPr lvl="1"/>
            <a:r>
              <a:rPr lang="zh-TW" altLang="en-US" b="1" dirty="0">
                <a:solidFill>
                  <a:srgbClr val="C00000"/>
                </a:solidFill>
              </a:rPr>
              <a:t>上千億資產的公司</a:t>
            </a:r>
            <a:r>
              <a:rPr lang="en-US" altLang="zh-TW" b="1" dirty="0">
                <a:solidFill>
                  <a:srgbClr val="C00000"/>
                </a:solidFill>
              </a:rPr>
              <a:t>2002</a:t>
            </a:r>
            <a:r>
              <a:rPr lang="zh-TW" altLang="en-US" b="1" dirty="0">
                <a:solidFill>
                  <a:srgbClr val="C00000"/>
                </a:solidFill>
              </a:rPr>
              <a:t>年在幾周內破產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原因：</a:t>
            </a:r>
            <a:endParaRPr lang="en-US" altLang="zh-CN" sz="2400" dirty="0"/>
          </a:p>
          <a:p>
            <a:pPr lvl="1"/>
            <a:r>
              <a:rPr lang="zh-TW" altLang="en-US" dirty="0"/>
              <a:t>安隆</a:t>
            </a:r>
            <a:r>
              <a:rPr lang="zh-CN" altLang="en-US" b="1" dirty="0">
                <a:solidFill>
                  <a:srgbClr val="C00000"/>
                </a:solidFill>
              </a:rPr>
              <a:t>造假帳，美化財報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/>
            <a:r>
              <a:rPr lang="zh-TW" altLang="en-US" dirty="0"/>
              <a:t>通過與「特定目的公司」進行關聯交易來虛增營業額和利潤，而這些「特定目的公司」都是由安隆實際控制的。</a:t>
            </a:r>
            <a:endParaRPr lang="en-US" altLang="zh-TW" dirty="0"/>
          </a:p>
          <a:p>
            <a:pPr lvl="1"/>
            <a:r>
              <a:rPr lang="zh-TW" altLang="en-US" dirty="0"/>
              <a:t>這些關聯交易導致公司的許多經營虧損未在財務報表中披露。這種作帳手段從此被業界稱為「安隆經濟」</a:t>
            </a:r>
            <a:endParaRPr lang="en-US" altLang="zh-CN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美國公司安隆弊案</a:t>
            </a:r>
            <a:endParaRPr lang="zh-TW" altLang="zh-TW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257800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US" altLang="zh-CN" sz="2400" b="1" dirty="0" err="1">
                <a:latin typeface="微軟正黑體" pitchFamily="34" charset="-120"/>
                <a:ea typeface="微軟正黑體" pitchFamily="34" charset="-120"/>
              </a:rPr>
              <a:t>Worldcom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詐</a:t>
            </a:r>
            <a:r>
              <a:rPr lang="zh-CN" altLang="en-US" sz="2400" b="1" dirty="0">
                <a:latin typeface="微軟正黑體" pitchFamily="34" charset="-120"/>
                <a:ea typeface="微軟正黑體" pitchFamily="34" charset="-120"/>
              </a:rPr>
              <a:t>造假而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破產</a:t>
            </a:r>
            <a:r>
              <a:rPr lang="zh-CN" altLang="en-US" sz="24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2002</a:t>
            </a:r>
            <a:r>
              <a:rPr lang="zh-CN" altLang="en-US" sz="2400" b="1" dirty="0">
                <a:latin typeface="微軟正黑體" pitchFamily="34" charset="-120"/>
                <a:ea typeface="微軟正黑體" pitchFamily="34" charset="-120"/>
              </a:rPr>
              <a:t>年）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  <a:effectLst/>
                <a:hlinkClick r:id="rId2"/>
              </a:rPr>
              <a:t>https://www.youtube.com/watch?v=QDbwSbMbDbI</a:t>
            </a:r>
            <a:endParaRPr lang="en-US" altLang="zh-CN" b="1" dirty="0">
              <a:solidFill>
                <a:srgbClr val="C00000"/>
              </a:solidFill>
              <a:effectLst/>
            </a:endParaRPr>
          </a:p>
          <a:p>
            <a:pPr lvl="1"/>
            <a:r>
              <a:rPr lang="zh-CN" altLang="en-US" b="1" dirty="0">
                <a:solidFill>
                  <a:srgbClr val="C00000"/>
                </a:solidFill>
                <a:effectLst/>
              </a:rPr>
              <a:t>美國最大電訊公司</a:t>
            </a:r>
            <a:r>
              <a:rPr lang="zh-CN" altLang="en-US" b="1" dirty="0">
                <a:effectLst/>
              </a:rPr>
              <a:t>，</a:t>
            </a:r>
            <a:r>
              <a:rPr lang="zh-TW" altLang="en-US" b="1" dirty="0">
                <a:effectLst/>
              </a:rPr>
              <a:t>於</a:t>
            </a:r>
            <a:r>
              <a:rPr lang="en-US" altLang="zh-TW" b="1" dirty="0">
                <a:solidFill>
                  <a:srgbClr val="C00000"/>
                </a:solidFill>
                <a:effectLst/>
              </a:rPr>
              <a:t>2002</a:t>
            </a:r>
            <a:r>
              <a:rPr lang="zh-TW" altLang="en-US" b="1" dirty="0">
                <a:effectLst/>
              </a:rPr>
              <a:t>年因發生了</a:t>
            </a:r>
            <a:r>
              <a:rPr lang="zh-TW" altLang="en-US" b="1" dirty="0">
                <a:solidFill>
                  <a:srgbClr val="C00000"/>
                </a:solidFill>
                <a:effectLst/>
              </a:rPr>
              <a:t>史上最大型的企業會計醜聞</a:t>
            </a:r>
            <a:r>
              <a:rPr lang="zh-TW" altLang="en-US" b="1" dirty="0">
                <a:effectLst/>
              </a:rPr>
              <a:t>而倒閉</a:t>
            </a:r>
            <a:endParaRPr lang="zh-CN" altLang="en-US" b="1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規模</a:t>
            </a:r>
            <a:r>
              <a:rPr lang="zh-TW" altLang="en-US" b="1" dirty="0">
                <a:solidFill>
                  <a:srgbClr val="C00000"/>
                </a:solidFill>
                <a:effectLst/>
              </a:rPr>
              <a:t>遠遠超過安隆公司</a:t>
            </a:r>
            <a:r>
              <a:rPr lang="zh-TW" altLang="en-US" b="1" dirty="0">
                <a:effectLst/>
              </a:rPr>
              <a:t>（</a:t>
            </a:r>
            <a:r>
              <a:rPr lang="en-US" altLang="zh-TW" b="1" dirty="0">
                <a:effectLst/>
              </a:rPr>
              <a:t>Enron</a:t>
            </a:r>
            <a:r>
              <a:rPr lang="zh-TW" altLang="en-US" b="1" dirty="0">
                <a:effectLst/>
              </a:rPr>
              <a:t>）的會計醜聞。</a:t>
            </a:r>
            <a:endParaRPr lang="en-US" altLang="zh-TW" b="1" dirty="0">
              <a:effectLst/>
            </a:endParaRPr>
          </a:p>
          <a:p>
            <a:pPr lvl="1"/>
            <a:r>
              <a:rPr lang="en-US" altLang="zh-TW" b="1" dirty="0">
                <a:effectLst/>
              </a:rPr>
              <a:t>WorldCom</a:t>
            </a:r>
            <a:r>
              <a:rPr lang="zh-TW" altLang="en-US" b="1" dirty="0">
                <a:effectLst/>
              </a:rPr>
              <a:t>公司最終被迫</a:t>
            </a:r>
            <a:r>
              <a:rPr lang="zh-TW" altLang="en-US" b="1" dirty="0">
                <a:solidFill>
                  <a:srgbClr val="C00000"/>
                </a:solidFill>
                <a:effectLst/>
              </a:rPr>
              <a:t>申請破產</a:t>
            </a:r>
            <a:r>
              <a:rPr lang="zh-TW" altLang="en-US" b="1" dirty="0">
                <a:effectLst/>
              </a:rPr>
              <a:t>保護，公司股價暴跌</a:t>
            </a:r>
            <a:endParaRPr lang="en-US" altLang="zh-TW" b="1" dirty="0">
              <a:effectLst/>
            </a:endParaRPr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影響：</a:t>
            </a:r>
            <a:endParaRPr lang="en-US" altLang="zh-CN" sz="2400" dirty="0"/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此事件引發了美國政府和金融監管機構的重視，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導致美國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國會通過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薩珀尼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奧克斯利法案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Sarbanes-Oxley Act</a:t>
            </a:r>
            <a:r>
              <a:rPr lang="zh-TW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加強了對公開上市公司的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會計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財務報告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監管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此事件還加劇了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對於公司道德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的關注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美國</a:t>
            </a:r>
            <a:r>
              <a:rPr lang="en-US" altLang="zh-CN" sz="6000" b="1" dirty="0" err="1">
                <a:latin typeface="微軟正黑體" pitchFamily="34" charset="-120"/>
                <a:ea typeface="微軟正黑體" pitchFamily="34" charset="-120"/>
              </a:rPr>
              <a:t>Worldcom</a:t>
            </a:r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世通事件</a:t>
            </a:r>
            <a:endParaRPr lang="zh-TW" altLang="zh-TW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08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257800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Arthur Andersen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事件詐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造假而關閉（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2001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年）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Arthur Andersen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會計師事務所，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世界五大會計師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事務所，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然而在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年，涉嫌為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安隆公司（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Enron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財務造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假</a:t>
            </a:r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，被美國政府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宣布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關閉</a:t>
            </a:r>
            <a:endParaRPr lang="en-US" altLang="zh-TW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此事件對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會計行業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商業環境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產生了深遠的影響，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推動了對</a:t>
            </a:r>
            <a:r>
              <a:rPr lang="zh-TW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企業治理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會計審計的監管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更加嚴格的要求。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Arthur Andersen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事件</a:t>
            </a:r>
            <a:endParaRPr lang="zh-TW" altLang="zh-TW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34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338437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疑問？</a:t>
            </a:r>
            <a:b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企業生存不易，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哪有什麼心思去進一步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考慮企業倫理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1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578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不管是個人決定，或是企業的決策</a:t>
            </a:r>
            <a:endParaRPr lang="en-US" altLang="zh-CN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決策：都來自於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基本的信仰，或價值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資訊透明化與網路傳播快速的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世紀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，已經</a:t>
            </a:r>
            <a:r>
              <a:rPr lang="zh-CN" altLang="en-US" sz="32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很難能夠長期造假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或詐欺了（包括政治人物）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因此這個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基本的信仰，或價值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會大幅度影響個人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企業的</a:t>
            </a:r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永續經營與否</a:t>
            </a:r>
            <a:endParaRPr lang="en-US" altLang="zh-CN" sz="3200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長久聲譽，與企業倫理有大關係</a:t>
            </a:r>
            <a:endParaRPr lang="en-US" altLang="zh-CN" sz="32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它是現在企業決策考慮的一環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企業決策點：</a:t>
            </a:r>
            <a:r>
              <a:rPr lang="zh-CN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經濟獲利</a:t>
            </a:r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法律</a:t>
            </a:r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倫理</a:t>
            </a:r>
            <a:endParaRPr lang="en-US" altLang="zh-CN" sz="2800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生存不易，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還需要進一步去考慮企業倫理嗎？</a:t>
            </a:r>
            <a:endParaRPr lang="zh-TW" altLang="zh-TW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80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08543" cy="41044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問題討論：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倫理、道德、法律</a:t>
            </a:r>
            <a:endParaRPr lang="en-US" altLang="zh-TW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有什麼</a:t>
            </a: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528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578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相同：</a:t>
            </a:r>
            <a:endParaRPr lang="en-US" altLang="zh-CN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都是</a:t>
            </a:r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行為的規範</a:t>
            </a:r>
            <a:endParaRPr lang="en-US" altLang="zh-CN" sz="3200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不同：</a:t>
            </a:r>
            <a:endParaRPr lang="en-US" altLang="zh-CN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倫理、道德、法律</a:t>
            </a:r>
            <a:b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有什麼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46A7D1-EE4A-4D49-9A3C-0D3053EFD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03400"/>
            <a:ext cx="5087579" cy="30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91737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1353</Words>
  <Application>Microsoft Office PowerPoint</Application>
  <PresentationFormat>如螢幕大小 (4:3)</PresentationFormat>
  <Paragraphs>174</Paragraphs>
  <Slides>27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Adobe 繁黑體 Std B</vt:lpstr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什麼時候開始 企業倫理變得很重要？</vt:lpstr>
      <vt:lpstr>美國公司安隆弊案</vt:lpstr>
      <vt:lpstr>美國Worldcom 世通事件</vt:lpstr>
      <vt:lpstr>Arthur Andersen事件</vt:lpstr>
      <vt:lpstr>PowerPoint 簡報</vt:lpstr>
      <vt:lpstr>生存不易， 還需要進一步去考慮企業倫理嗎？</vt:lpstr>
      <vt:lpstr>PowerPoint 簡報</vt:lpstr>
      <vt:lpstr>倫理、道德、法律 有什麼不同？</vt:lpstr>
      <vt:lpstr>倫理、道德、法律 有什麼不同？</vt:lpstr>
      <vt:lpstr>倫理、道德、法律 有什麼不同？</vt:lpstr>
      <vt:lpstr>倫理、道德、法律 有什麼不同？</vt:lpstr>
      <vt:lpstr>倫理、道德、法律 如何執行？</vt:lpstr>
      <vt:lpstr>倫理、道德、法律的功能</vt:lpstr>
      <vt:lpstr>倫理的功能</vt:lpstr>
      <vt:lpstr>倫理，如何形成？</vt:lpstr>
      <vt:lpstr>倫理，的有效力量</vt:lpstr>
      <vt:lpstr>PowerPoint 簡報</vt:lpstr>
      <vt:lpstr>倫理的條件與標準1</vt:lpstr>
      <vt:lpstr>倫理的條件與標準2</vt:lpstr>
      <vt:lpstr>倫理的條件與標準3</vt:lpstr>
      <vt:lpstr>倫理的條件與標準4</vt:lpstr>
      <vt:lpstr>倫理的條件與標準5</vt:lpstr>
      <vt:lpstr>PowerPoint 簡報</vt:lpstr>
      <vt:lpstr>PowerPoint 簡報</vt:lpstr>
      <vt:lpstr>企業倫理的功能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2023-02-15T17:22:20Z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